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86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4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3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4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3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5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4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4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3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2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7166F-E761-4BB3-A299-11024B624A70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3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Rectangle 239"/>
          <p:cNvSpPr/>
          <p:nvPr/>
        </p:nvSpPr>
        <p:spPr>
          <a:xfrm>
            <a:off x="3952492" y="76201"/>
            <a:ext cx="1676400" cy="6458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200" b="1" dirty="0"/>
              <a:t>MCIMX6G2DVM05AA</a:t>
            </a:r>
            <a:endParaRPr lang="en-US" sz="600" b="1" dirty="0"/>
          </a:p>
        </p:txBody>
      </p:sp>
      <p:sp>
        <p:nvSpPr>
          <p:cNvPr id="248" name="Rectangle 247"/>
          <p:cNvSpPr/>
          <p:nvPr/>
        </p:nvSpPr>
        <p:spPr>
          <a:xfrm>
            <a:off x="1961955" y="1451606"/>
            <a:ext cx="953933" cy="391866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Cellular / GPS</a:t>
            </a:r>
          </a:p>
          <a:p>
            <a:pPr algn="ctr"/>
            <a:r>
              <a:rPr lang="en-US" sz="600" dirty="0"/>
              <a:t>CAT 1 / CAT M / NB-IoT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1957602" y="77740"/>
            <a:ext cx="953933" cy="388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Module</a:t>
            </a:r>
          </a:p>
          <a:p>
            <a:pPr algn="ctr"/>
            <a:r>
              <a:rPr lang="en-US" sz="600" dirty="0"/>
              <a:t>Wi-Fi 802.11abgn</a:t>
            </a:r>
          </a:p>
          <a:p>
            <a:pPr algn="ctr"/>
            <a:r>
              <a:rPr lang="en-US" sz="600" dirty="0"/>
              <a:t>BT4.0</a:t>
            </a:r>
          </a:p>
          <a:p>
            <a:pPr algn="ctr"/>
            <a:r>
              <a:rPr lang="en-US" sz="600" dirty="0"/>
              <a:t>Redpine RS9113-NB0-D1N</a:t>
            </a:r>
          </a:p>
        </p:txBody>
      </p:sp>
      <p:sp>
        <p:nvSpPr>
          <p:cNvPr id="290" name="Rectangle 289"/>
          <p:cNvSpPr/>
          <p:nvPr/>
        </p:nvSpPr>
        <p:spPr>
          <a:xfrm>
            <a:off x="409811" y="3219533"/>
            <a:ext cx="685800" cy="21314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RJ-45 </a:t>
            </a:r>
            <a:r>
              <a:rPr lang="en-US" sz="600" dirty="0" err="1"/>
              <a:t>magjack</a:t>
            </a:r>
            <a:endParaRPr lang="en-US" sz="600" dirty="0"/>
          </a:p>
        </p:txBody>
      </p:sp>
      <p:sp>
        <p:nvSpPr>
          <p:cNvPr id="293" name="Rectangle 292"/>
          <p:cNvSpPr/>
          <p:nvPr/>
        </p:nvSpPr>
        <p:spPr>
          <a:xfrm>
            <a:off x="1954977" y="3219535"/>
            <a:ext cx="960912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10/100Mb/s PHY</a:t>
            </a:r>
          </a:p>
          <a:p>
            <a:pPr algn="ctr"/>
            <a:r>
              <a:rPr lang="en-US" sz="600" dirty="0"/>
              <a:t>Microchip KSZ8081</a:t>
            </a:r>
          </a:p>
        </p:txBody>
      </p:sp>
      <p:cxnSp>
        <p:nvCxnSpPr>
          <p:cNvPr id="294" name="Elbow Connector 293"/>
          <p:cNvCxnSpPr>
            <a:cxnSpLocks/>
            <a:stCxn id="293" idx="1"/>
            <a:endCxn id="290" idx="3"/>
          </p:cNvCxnSpPr>
          <p:nvPr/>
        </p:nvCxnSpPr>
        <p:spPr>
          <a:xfrm rot="10800000">
            <a:off x="1095611" y="3326106"/>
            <a:ext cx="859366" cy="2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Rectangle 295"/>
          <p:cNvSpPr/>
          <p:nvPr/>
        </p:nvSpPr>
        <p:spPr>
          <a:xfrm>
            <a:off x="3961607" y="3271578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ENET1 (RMII)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6558883" y="1854826"/>
            <a:ext cx="953933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Serial NOR Flash</a:t>
            </a:r>
          </a:p>
          <a:p>
            <a:pPr algn="ctr"/>
            <a:r>
              <a:rPr lang="en-US" sz="600" dirty="0"/>
              <a:t>64MB</a:t>
            </a:r>
          </a:p>
        </p:txBody>
      </p:sp>
      <p:cxnSp>
        <p:nvCxnSpPr>
          <p:cNvPr id="298" name="Elbow Connector 297"/>
          <p:cNvCxnSpPr/>
          <p:nvPr/>
        </p:nvCxnSpPr>
        <p:spPr>
          <a:xfrm rot="10800000">
            <a:off x="5642929" y="1954836"/>
            <a:ext cx="915954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cxnSpLocks/>
            <a:endCxn id="301" idx="1"/>
          </p:cNvCxnSpPr>
          <p:nvPr/>
        </p:nvCxnSpPr>
        <p:spPr>
          <a:xfrm>
            <a:off x="5642929" y="2670617"/>
            <a:ext cx="911933" cy="4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angle 300"/>
          <p:cNvSpPr/>
          <p:nvPr/>
        </p:nvSpPr>
        <p:spPr>
          <a:xfrm>
            <a:off x="6554862" y="2568499"/>
            <a:ext cx="953933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 RGB LED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4851964" y="2617922"/>
            <a:ext cx="766892" cy="50624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GPIO</a:t>
            </a:r>
          </a:p>
        </p:txBody>
      </p:sp>
      <p:sp>
        <p:nvSpPr>
          <p:cNvPr id="303" name="Rectangle 302"/>
          <p:cNvSpPr/>
          <p:nvPr/>
        </p:nvSpPr>
        <p:spPr>
          <a:xfrm>
            <a:off x="4862000" y="1904249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err="1"/>
              <a:t>QuadSPI</a:t>
            </a:r>
            <a:endParaRPr lang="en-US" sz="600" dirty="0"/>
          </a:p>
        </p:txBody>
      </p:sp>
      <p:sp>
        <p:nvSpPr>
          <p:cNvPr id="309" name="Rectangle 308"/>
          <p:cNvSpPr/>
          <p:nvPr/>
        </p:nvSpPr>
        <p:spPr>
          <a:xfrm>
            <a:off x="4862003" y="5830159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USB2 Host</a:t>
            </a:r>
          </a:p>
        </p:txBody>
      </p:sp>
      <p:sp>
        <p:nvSpPr>
          <p:cNvPr id="312" name="Rectangle 311"/>
          <p:cNvSpPr/>
          <p:nvPr/>
        </p:nvSpPr>
        <p:spPr>
          <a:xfrm>
            <a:off x="4856429" y="3835041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SPI2</a:t>
            </a:r>
          </a:p>
        </p:txBody>
      </p:sp>
      <p:sp>
        <p:nvSpPr>
          <p:cNvPr id="318" name="Rectangle 317"/>
          <p:cNvSpPr/>
          <p:nvPr/>
        </p:nvSpPr>
        <p:spPr>
          <a:xfrm>
            <a:off x="4856984" y="574237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JTAG/TRACE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862000" y="1267185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DDR3L Controller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558880" y="1143000"/>
            <a:ext cx="953933" cy="362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DDR3L x16</a:t>
            </a:r>
          </a:p>
          <a:p>
            <a:pPr algn="ctr"/>
            <a:r>
              <a:rPr lang="en-US" sz="600" dirty="0"/>
              <a:t>512MB </a:t>
            </a:r>
          </a:p>
          <a:p>
            <a:pPr algn="ctr"/>
            <a:r>
              <a:rPr lang="en-US" sz="600" dirty="0"/>
              <a:t>(1GB option)</a:t>
            </a:r>
          </a:p>
        </p:txBody>
      </p:sp>
      <p:cxnSp>
        <p:nvCxnSpPr>
          <p:cNvPr id="73" name="Elbow Connector 72"/>
          <p:cNvCxnSpPr>
            <a:stCxn id="72" idx="1"/>
            <a:endCxn id="71" idx="3"/>
          </p:cNvCxnSpPr>
          <p:nvPr/>
        </p:nvCxnSpPr>
        <p:spPr>
          <a:xfrm rot="10800000" flipV="1">
            <a:off x="5628892" y="1324079"/>
            <a:ext cx="929988" cy="25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Rectangle 214"/>
          <p:cNvSpPr/>
          <p:nvPr/>
        </p:nvSpPr>
        <p:spPr>
          <a:xfrm>
            <a:off x="6800017" y="529564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Connector 2x10</a:t>
            </a:r>
          </a:p>
          <a:p>
            <a:pPr algn="ctr"/>
            <a:r>
              <a:rPr lang="en-US" sz="600" dirty="0"/>
              <a:t>Cortex </a:t>
            </a:r>
            <a:r>
              <a:rPr lang="en-US" sz="600" dirty="0" err="1"/>
              <a:t>Debug+ETM</a:t>
            </a:r>
            <a:endParaRPr lang="en-US" sz="600" dirty="0"/>
          </a:p>
        </p:txBody>
      </p:sp>
      <p:sp>
        <p:nvSpPr>
          <p:cNvPr id="91" name="Rectangle 90"/>
          <p:cNvSpPr/>
          <p:nvPr/>
        </p:nvSpPr>
        <p:spPr>
          <a:xfrm>
            <a:off x="1701297" y="3516902"/>
            <a:ext cx="685799" cy="2335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1"/>
          <a:lstStyle/>
          <a:p>
            <a:pPr algn="ctr"/>
            <a:r>
              <a:rPr lang="en-US" sz="600" dirty="0"/>
              <a:t>MC32PF3001A7EP</a:t>
            </a:r>
          </a:p>
        </p:txBody>
      </p:sp>
      <p:cxnSp>
        <p:nvCxnSpPr>
          <p:cNvPr id="92" name="Straight Connector 91"/>
          <p:cNvCxnSpPr>
            <a:cxnSpLocks/>
          </p:cNvCxnSpPr>
          <p:nvPr/>
        </p:nvCxnSpPr>
        <p:spPr>
          <a:xfrm>
            <a:off x="1265773" y="4073973"/>
            <a:ext cx="435805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val 133"/>
          <p:cNvSpPr/>
          <p:nvPr/>
        </p:nvSpPr>
        <p:spPr>
          <a:xfrm>
            <a:off x="1331499" y="3774539"/>
            <a:ext cx="298211" cy="198158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3.3Vdc</a:t>
            </a:r>
          </a:p>
        </p:txBody>
      </p:sp>
      <p:cxnSp>
        <p:nvCxnSpPr>
          <p:cNvPr id="135" name="Straight Connector 134"/>
          <p:cNvCxnSpPr>
            <a:cxnSpLocks/>
            <a:stCxn id="134" idx="4"/>
          </p:cNvCxnSpPr>
          <p:nvPr/>
        </p:nvCxnSpPr>
        <p:spPr>
          <a:xfrm>
            <a:off x="1480605" y="3972697"/>
            <a:ext cx="0" cy="9495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ectangle 200"/>
          <p:cNvSpPr/>
          <p:nvPr/>
        </p:nvSpPr>
        <p:spPr>
          <a:xfrm>
            <a:off x="4864235" y="6422093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err="1"/>
              <a:t>XTALn</a:t>
            </a:r>
            <a:endParaRPr lang="en-US" sz="600" dirty="0"/>
          </a:p>
        </p:txBody>
      </p:sp>
      <p:sp>
        <p:nvSpPr>
          <p:cNvPr id="207" name="Rectangle 206"/>
          <p:cNvSpPr/>
          <p:nvPr/>
        </p:nvSpPr>
        <p:spPr>
          <a:xfrm>
            <a:off x="6245743" y="6372670"/>
            <a:ext cx="953933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24MHz Oscillator</a:t>
            </a:r>
          </a:p>
        </p:txBody>
      </p:sp>
      <p:cxnSp>
        <p:nvCxnSpPr>
          <p:cNvPr id="220" name="Straight Connector 219"/>
          <p:cNvCxnSpPr>
            <a:stCxn id="207" idx="1"/>
          </p:cNvCxnSpPr>
          <p:nvPr/>
        </p:nvCxnSpPr>
        <p:spPr>
          <a:xfrm flipH="1" flipV="1">
            <a:off x="5645164" y="6479242"/>
            <a:ext cx="600579" cy="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cxnSpLocks/>
            <a:stCxn id="244" idx="3"/>
          </p:cNvCxnSpPr>
          <p:nvPr/>
        </p:nvCxnSpPr>
        <p:spPr>
          <a:xfrm>
            <a:off x="2904589" y="2960400"/>
            <a:ext cx="1043860" cy="3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Rectangle 243"/>
          <p:cNvSpPr/>
          <p:nvPr/>
        </p:nvSpPr>
        <p:spPr>
          <a:xfrm>
            <a:off x="1954976" y="2850185"/>
            <a:ext cx="949613" cy="220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RS-232/RS-485 to UART</a:t>
            </a:r>
          </a:p>
          <a:p>
            <a:pPr algn="ctr"/>
            <a:r>
              <a:rPr lang="en-US" sz="600" dirty="0"/>
              <a:t>EXAR SP330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409811" y="2859191"/>
            <a:ext cx="685800" cy="208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Terminal Block</a:t>
            </a:r>
          </a:p>
        </p:txBody>
      </p:sp>
      <p:cxnSp>
        <p:nvCxnSpPr>
          <p:cNvPr id="175" name="Straight Arrow Connector 174"/>
          <p:cNvCxnSpPr>
            <a:stCxn id="318" idx="3"/>
          </p:cNvCxnSpPr>
          <p:nvPr/>
        </p:nvCxnSpPr>
        <p:spPr>
          <a:xfrm flipV="1">
            <a:off x="5623876" y="631386"/>
            <a:ext cx="117614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cxnSpLocks/>
          </p:cNvCxnSpPr>
          <p:nvPr/>
        </p:nvCxnSpPr>
        <p:spPr>
          <a:xfrm flipV="1">
            <a:off x="2911534" y="393279"/>
            <a:ext cx="1052187" cy="27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212"/>
          <p:cNvSpPr/>
          <p:nvPr/>
        </p:nvSpPr>
        <p:spPr>
          <a:xfrm>
            <a:off x="6563899" y="2189556"/>
            <a:ext cx="953933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eMMC</a:t>
            </a:r>
          </a:p>
          <a:p>
            <a:pPr algn="ctr"/>
            <a:r>
              <a:rPr lang="en-US" sz="600" dirty="0"/>
              <a:t>4GB</a:t>
            </a:r>
          </a:p>
        </p:txBody>
      </p:sp>
      <p:cxnSp>
        <p:nvCxnSpPr>
          <p:cNvPr id="219" name="Elbow Connector 218"/>
          <p:cNvCxnSpPr/>
          <p:nvPr/>
        </p:nvCxnSpPr>
        <p:spPr>
          <a:xfrm rot="10800000">
            <a:off x="5647945" y="2289566"/>
            <a:ext cx="915954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>
          <a:xfrm>
            <a:off x="4867016" y="2238979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uSDHC1</a:t>
            </a:r>
          </a:p>
        </p:txBody>
      </p:sp>
      <p:sp>
        <p:nvSpPr>
          <p:cNvPr id="230" name="Rectangle 229"/>
          <p:cNvSpPr/>
          <p:nvPr/>
        </p:nvSpPr>
        <p:spPr>
          <a:xfrm>
            <a:off x="3957977" y="336129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uSDHC2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3957977" y="2065336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SPI1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4857711" y="3636763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I2C2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3962283" y="5279292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I2C1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4859418" y="4159806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ADC1/2</a:t>
            </a:r>
          </a:p>
        </p:txBody>
      </p:sp>
      <p:sp>
        <p:nvSpPr>
          <p:cNvPr id="264" name="Rectangle 263"/>
          <p:cNvSpPr/>
          <p:nvPr/>
        </p:nvSpPr>
        <p:spPr>
          <a:xfrm>
            <a:off x="6245743" y="6072527"/>
            <a:ext cx="953933" cy="218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32.768kHz Crystal</a:t>
            </a:r>
          </a:p>
        </p:txBody>
      </p:sp>
      <p:sp>
        <p:nvSpPr>
          <p:cNvPr id="268" name="Rectangle 267"/>
          <p:cNvSpPr/>
          <p:nvPr/>
        </p:nvSpPr>
        <p:spPr>
          <a:xfrm>
            <a:off x="4867016" y="6127580"/>
            <a:ext cx="764112" cy="11701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err="1"/>
              <a:t>RTC_XTALn</a:t>
            </a:r>
            <a:endParaRPr lang="en-US" sz="600" dirty="0"/>
          </a:p>
        </p:txBody>
      </p:sp>
      <p:cxnSp>
        <p:nvCxnSpPr>
          <p:cNvPr id="270" name="Straight Connector 269"/>
          <p:cNvCxnSpPr>
            <a:cxnSpLocks/>
            <a:stCxn id="264" idx="1"/>
            <a:endCxn id="268" idx="3"/>
          </p:cNvCxnSpPr>
          <p:nvPr/>
        </p:nvCxnSpPr>
        <p:spPr>
          <a:xfrm flipH="1">
            <a:off x="5631128" y="6181634"/>
            <a:ext cx="614615" cy="44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754260" y="3593338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SW3: 1.35V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964024" y="3591937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NVCC_DRAM</a:t>
            </a:r>
          </a:p>
        </p:txBody>
      </p:sp>
      <p:cxnSp>
        <p:nvCxnSpPr>
          <p:cNvPr id="77" name="Straight Connector 76"/>
          <p:cNvCxnSpPr>
            <a:stCxn id="74" idx="3"/>
            <a:endCxn id="76" idx="1"/>
          </p:cNvCxnSpPr>
          <p:nvPr/>
        </p:nvCxnSpPr>
        <p:spPr>
          <a:xfrm flipV="1">
            <a:off x="2375589" y="3649087"/>
            <a:ext cx="1588435" cy="140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754260" y="3707638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SW1:  1.4V</a:t>
            </a:r>
          </a:p>
        </p:txBody>
      </p:sp>
      <p:sp>
        <p:nvSpPr>
          <p:cNvPr id="86" name="Rectangle 85"/>
          <p:cNvSpPr/>
          <p:nvPr/>
        </p:nvSpPr>
        <p:spPr>
          <a:xfrm>
            <a:off x="3964024" y="3708252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VDD_SOC_IN</a:t>
            </a:r>
          </a:p>
        </p:txBody>
      </p:sp>
      <p:cxnSp>
        <p:nvCxnSpPr>
          <p:cNvPr id="93" name="Straight Connector 92"/>
          <p:cNvCxnSpPr>
            <a:stCxn id="85" idx="3"/>
            <a:endCxn id="86" idx="1"/>
          </p:cNvCxnSpPr>
          <p:nvPr/>
        </p:nvCxnSpPr>
        <p:spPr>
          <a:xfrm>
            <a:off x="2375589" y="3764788"/>
            <a:ext cx="1588435" cy="61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1754260" y="3821938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SW2: 3.3V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964024" y="3824567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VDD_HIGH_IN</a:t>
            </a:r>
          </a:p>
        </p:txBody>
      </p:sp>
      <p:cxnSp>
        <p:nvCxnSpPr>
          <p:cNvPr id="102" name="Straight Connector 101"/>
          <p:cNvCxnSpPr>
            <a:stCxn id="100" idx="3"/>
            <a:endCxn id="101" idx="1"/>
          </p:cNvCxnSpPr>
          <p:nvPr/>
        </p:nvCxnSpPr>
        <p:spPr>
          <a:xfrm>
            <a:off x="2375589" y="3879088"/>
            <a:ext cx="1588435" cy="2629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1768560" y="5279292"/>
            <a:ext cx="621329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I2C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1761003" y="5404946"/>
            <a:ext cx="621329" cy="27594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en-US" sz="600" dirty="0"/>
              <a:t>PWRON</a:t>
            </a:r>
          </a:p>
          <a:p>
            <a:pPr algn="r"/>
            <a:r>
              <a:rPr lang="en-US" sz="600" dirty="0"/>
              <a:t>INTB</a:t>
            </a:r>
          </a:p>
          <a:p>
            <a:pPr algn="r"/>
            <a:r>
              <a:rPr lang="en-US" sz="600" dirty="0"/>
              <a:t>RESETBMCU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3964024" y="5398948"/>
            <a:ext cx="621329" cy="28194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Parallel Control / </a:t>
            </a:r>
          </a:p>
          <a:p>
            <a:pPr algn="ctr"/>
            <a:r>
              <a:rPr lang="en-US" sz="600" dirty="0"/>
              <a:t>GPIOs</a:t>
            </a:r>
          </a:p>
        </p:txBody>
      </p:sp>
      <p:cxnSp>
        <p:nvCxnSpPr>
          <p:cNvPr id="117" name="Straight Arrow Connector 116"/>
          <p:cNvCxnSpPr/>
          <p:nvPr/>
        </p:nvCxnSpPr>
        <p:spPr>
          <a:xfrm flipH="1">
            <a:off x="2377773" y="5442231"/>
            <a:ext cx="15862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2384680" y="5550712"/>
            <a:ext cx="15816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1754260" y="4254710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VLDO4: 1.8V 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1754260" y="4140410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VLDO3: 1.8V (OFF) 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1754260" y="4023911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VLDO2: 1.5V (OFF) 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1765767" y="4635421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VLDO1: 3.3V 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1768595" y="4859145"/>
            <a:ext cx="613738" cy="11851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V33 : 3.3V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1768561" y="4749592"/>
            <a:ext cx="613772" cy="11626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VCC_SD: 3.3V 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1706263" y="5077270"/>
            <a:ext cx="678418" cy="10624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VSNVS : 3.0V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3968786" y="5069218"/>
            <a:ext cx="621331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VDD_SNVS_IN</a:t>
            </a:r>
          </a:p>
        </p:txBody>
      </p:sp>
      <p:cxnSp>
        <p:nvCxnSpPr>
          <p:cNvPr id="140" name="Straight Connector 139"/>
          <p:cNvCxnSpPr>
            <a:cxnSpLocks/>
            <a:stCxn id="138" idx="3"/>
            <a:endCxn id="139" idx="1"/>
          </p:cNvCxnSpPr>
          <p:nvPr/>
        </p:nvCxnSpPr>
        <p:spPr>
          <a:xfrm flipV="1">
            <a:off x="2384681" y="5126368"/>
            <a:ext cx="1584105" cy="4026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3961607" y="1571730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USB OTG1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861445" y="5437673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FLEXCAN1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4861445" y="5557329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FLEXCAN2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6250017" y="827092"/>
            <a:ext cx="321301" cy="166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CP2102N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6800017" y="808359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USB micro-B</a:t>
            </a:r>
          </a:p>
          <a:p>
            <a:pPr algn="ctr"/>
            <a:r>
              <a:rPr lang="en-US" sz="600" dirty="0"/>
              <a:t>Console</a:t>
            </a:r>
          </a:p>
        </p:txBody>
      </p:sp>
      <p:cxnSp>
        <p:nvCxnSpPr>
          <p:cNvPr id="121" name="Straight Arrow Connector 120"/>
          <p:cNvCxnSpPr>
            <a:cxnSpLocks/>
            <a:endCxn id="118" idx="1"/>
          </p:cNvCxnSpPr>
          <p:nvPr/>
        </p:nvCxnSpPr>
        <p:spPr>
          <a:xfrm>
            <a:off x="5630947" y="909678"/>
            <a:ext cx="619070" cy="5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cxnSpLocks/>
            <a:stCxn id="118" idx="3"/>
            <a:endCxn id="119" idx="1"/>
          </p:cNvCxnSpPr>
          <p:nvPr/>
        </p:nvCxnSpPr>
        <p:spPr>
          <a:xfrm>
            <a:off x="6571318" y="910181"/>
            <a:ext cx="22869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4860531" y="4614594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SPI4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4860531" y="4743217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GPIO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4856687" y="3231837"/>
            <a:ext cx="766892" cy="28527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SNVS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5794595" y="1524000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Connector 2x5</a:t>
            </a:r>
          </a:p>
          <a:p>
            <a:pPr algn="ctr"/>
            <a:r>
              <a:rPr lang="en-US" sz="600" dirty="0"/>
              <a:t>Cheetah</a:t>
            </a:r>
          </a:p>
        </p:txBody>
      </p:sp>
      <p:cxnSp>
        <p:nvCxnSpPr>
          <p:cNvPr id="125" name="Straight Arrow Connector 124"/>
          <p:cNvCxnSpPr>
            <a:endCxn id="122" idx="2"/>
          </p:cNvCxnSpPr>
          <p:nvPr/>
        </p:nvCxnSpPr>
        <p:spPr>
          <a:xfrm flipV="1">
            <a:off x="6137495" y="1727643"/>
            <a:ext cx="0" cy="2337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>
            <a:off x="3964024" y="3940882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NVCC_GPIO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3964024" y="4057197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NVCC_ENET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3964024" y="4173512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NVCC_UART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3964024" y="4289827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NVCC_LCD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3964024" y="4406142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NVCC_CSI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3964024" y="4522457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NVCC_NAND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3964024" y="4638772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VDDA_ADC_3P3</a:t>
            </a:r>
          </a:p>
        </p:txBody>
      </p:sp>
      <p:cxnSp>
        <p:nvCxnSpPr>
          <p:cNvPr id="161" name="Straight Connector 160"/>
          <p:cNvCxnSpPr>
            <a:stCxn id="133" idx="3"/>
            <a:endCxn id="160" idx="1"/>
          </p:cNvCxnSpPr>
          <p:nvPr/>
        </p:nvCxnSpPr>
        <p:spPr>
          <a:xfrm>
            <a:off x="2387096" y="4692571"/>
            <a:ext cx="1576928" cy="335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/>
          <p:cNvSpPr/>
          <p:nvPr/>
        </p:nvSpPr>
        <p:spPr>
          <a:xfrm>
            <a:off x="3964024" y="4755086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NVCC_SD1</a:t>
            </a:r>
          </a:p>
        </p:txBody>
      </p:sp>
      <p:cxnSp>
        <p:nvCxnSpPr>
          <p:cNvPr id="163" name="Straight Connector 162"/>
          <p:cNvCxnSpPr>
            <a:cxnSpLocks/>
            <a:stCxn id="137" idx="3"/>
            <a:endCxn id="162" idx="1"/>
          </p:cNvCxnSpPr>
          <p:nvPr/>
        </p:nvCxnSpPr>
        <p:spPr>
          <a:xfrm>
            <a:off x="2382333" y="4807724"/>
            <a:ext cx="1581691" cy="451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V="1">
            <a:off x="3516426" y="3879089"/>
            <a:ext cx="3912" cy="70051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endCxn id="146" idx="1"/>
          </p:cNvCxnSpPr>
          <p:nvPr/>
        </p:nvCxnSpPr>
        <p:spPr>
          <a:xfrm>
            <a:off x="3516426" y="3998032"/>
            <a:ext cx="447598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endCxn id="149" idx="1"/>
          </p:cNvCxnSpPr>
          <p:nvPr/>
        </p:nvCxnSpPr>
        <p:spPr>
          <a:xfrm>
            <a:off x="3516426" y="4114347"/>
            <a:ext cx="447598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endCxn id="153" idx="1"/>
          </p:cNvCxnSpPr>
          <p:nvPr/>
        </p:nvCxnSpPr>
        <p:spPr>
          <a:xfrm>
            <a:off x="3520338" y="4230662"/>
            <a:ext cx="44368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endCxn id="154" idx="1"/>
          </p:cNvCxnSpPr>
          <p:nvPr/>
        </p:nvCxnSpPr>
        <p:spPr>
          <a:xfrm>
            <a:off x="3520338" y="4346977"/>
            <a:ext cx="44368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endCxn id="158" idx="1"/>
          </p:cNvCxnSpPr>
          <p:nvPr/>
        </p:nvCxnSpPr>
        <p:spPr>
          <a:xfrm flipV="1">
            <a:off x="3516426" y="4463292"/>
            <a:ext cx="447598" cy="30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endCxn id="159" idx="1"/>
          </p:cNvCxnSpPr>
          <p:nvPr/>
        </p:nvCxnSpPr>
        <p:spPr>
          <a:xfrm>
            <a:off x="3520338" y="4579607"/>
            <a:ext cx="44368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>
            <a:stCxn id="105" idx="3"/>
            <a:endCxn id="234" idx="1"/>
          </p:cNvCxnSpPr>
          <p:nvPr/>
        </p:nvCxnSpPr>
        <p:spPr>
          <a:xfrm>
            <a:off x="2389889" y="5339120"/>
            <a:ext cx="157239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Rectangle 273"/>
          <p:cNvSpPr/>
          <p:nvPr/>
        </p:nvSpPr>
        <p:spPr>
          <a:xfrm>
            <a:off x="2849835" y="5940756"/>
            <a:ext cx="670503" cy="611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Reset Control</a:t>
            </a:r>
          </a:p>
        </p:txBody>
      </p:sp>
      <p:cxnSp>
        <p:nvCxnSpPr>
          <p:cNvPr id="304" name="Straight Connector 303"/>
          <p:cNvCxnSpPr/>
          <p:nvPr/>
        </p:nvCxnSpPr>
        <p:spPr>
          <a:xfrm flipH="1">
            <a:off x="2392852" y="5638559"/>
            <a:ext cx="1639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2683296" y="5975631"/>
            <a:ext cx="1665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2683296" y="5127705"/>
            <a:ext cx="0" cy="847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2556819" y="6089803"/>
            <a:ext cx="293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2556819" y="5638559"/>
            <a:ext cx="0" cy="451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cxnSpLocks/>
          </p:cNvCxnSpPr>
          <p:nvPr/>
        </p:nvCxnSpPr>
        <p:spPr>
          <a:xfrm>
            <a:off x="1540296" y="4067648"/>
            <a:ext cx="0" cy="2178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endCxn id="274" idx="1"/>
          </p:cNvCxnSpPr>
          <p:nvPr/>
        </p:nvCxnSpPr>
        <p:spPr>
          <a:xfrm>
            <a:off x="1540296" y="6246462"/>
            <a:ext cx="130953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1921296" y="6316551"/>
            <a:ext cx="581090" cy="218213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Pushbutton</a:t>
            </a:r>
          </a:p>
        </p:txBody>
      </p:sp>
      <p:cxnSp>
        <p:nvCxnSpPr>
          <p:cNvPr id="189" name="Straight Arrow Connector 188"/>
          <p:cNvCxnSpPr>
            <a:stCxn id="320" idx="3"/>
          </p:cNvCxnSpPr>
          <p:nvPr/>
        </p:nvCxnSpPr>
        <p:spPr>
          <a:xfrm flipV="1">
            <a:off x="2502386" y="6425657"/>
            <a:ext cx="34744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3963770" y="6186634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POR</a:t>
            </a:r>
          </a:p>
        </p:txBody>
      </p:sp>
      <p:cxnSp>
        <p:nvCxnSpPr>
          <p:cNvPr id="322" name="Straight Arrow Connector 321"/>
          <p:cNvCxnSpPr>
            <a:stCxn id="274" idx="3"/>
            <a:endCxn id="321" idx="1"/>
          </p:cNvCxnSpPr>
          <p:nvPr/>
        </p:nvCxnSpPr>
        <p:spPr>
          <a:xfrm flipV="1">
            <a:off x="3520338" y="6246462"/>
            <a:ext cx="44343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Flowchart: Extract 143">
            <a:extLst>
              <a:ext uri="{FF2B5EF4-FFF2-40B4-BE49-F238E27FC236}">
                <a16:creationId xmlns:a16="http://schemas.microsoft.com/office/drawing/2014/main" id="{7A98444F-55BB-4143-8253-5813CAF00CDE}"/>
              </a:ext>
            </a:extLst>
          </p:cNvPr>
          <p:cNvSpPr/>
          <p:nvPr/>
        </p:nvSpPr>
        <p:spPr>
          <a:xfrm rot="10800000">
            <a:off x="1971958" y="78463"/>
            <a:ext cx="205403" cy="123589"/>
          </a:xfrm>
          <a:prstGeom prst="flowChartExtra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F9A277F-0DB6-44D3-88EF-1B3A07B14CD7}"/>
              </a:ext>
            </a:extLst>
          </p:cNvPr>
          <p:cNvSpPr txBox="1"/>
          <p:nvPr/>
        </p:nvSpPr>
        <p:spPr>
          <a:xfrm>
            <a:off x="377500" y="5954877"/>
            <a:ext cx="7825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DES0258_10</a:t>
            </a:r>
          </a:p>
          <a:p>
            <a:r>
              <a:rPr lang="en-US" sz="800" dirty="0"/>
              <a:t>Block Diagram</a:t>
            </a:r>
          </a:p>
          <a:p>
            <a:r>
              <a:rPr lang="en-US" sz="800" dirty="0"/>
              <a:t>V0.4</a:t>
            </a:r>
          </a:p>
          <a:p>
            <a:r>
              <a:rPr lang="en-US" sz="800"/>
              <a:t>19 </a:t>
            </a:r>
            <a:r>
              <a:rPr lang="en-US" sz="800" dirty="0"/>
              <a:t>OCT 2017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1FB0C30F-0193-4AD6-B8BF-382B3895F555}"/>
              </a:ext>
            </a:extLst>
          </p:cNvPr>
          <p:cNvSpPr/>
          <p:nvPr/>
        </p:nvSpPr>
        <p:spPr>
          <a:xfrm>
            <a:off x="3961607" y="1447800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UART4</a:t>
            </a:r>
          </a:p>
        </p:txBody>
      </p: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71A4AF75-B0C9-4E21-8BBA-EF4147F57DC4}"/>
              </a:ext>
            </a:extLst>
          </p:cNvPr>
          <p:cNvCxnSpPr>
            <a:cxnSpLocks/>
            <a:stCxn id="245" idx="3"/>
            <a:endCxn id="244" idx="1"/>
          </p:cNvCxnSpPr>
          <p:nvPr/>
        </p:nvCxnSpPr>
        <p:spPr>
          <a:xfrm flipV="1">
            <a:off x="1095611" y="2960400"/>
            <a:ext cx="859365" cy="3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948A231-48D1-4D83-B027-6CBF2EF73B9C}"/>
              </a:ext>
            </a:extLst>
          </p:cNvPr>
          <p:cNvSpPr/>
          <p:nvPr/>
        </p:nvSpPr>
        <p:spPr>
          <a:xfrm>
            <a:off x="1960606" y="555492"/>
            <a:ext cx="953933" cy="388756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Module</a:t>
            </a:r>
          </a:p>
          <a:p>
            <a:pPr algn="ctr"/>
            <a:r>
              <a:rPr lang="en-US" sz="600" dirty="0" err="1"/>
              <a:t>SmartMESH</a:t>
            </a:r>
            <a:r>
              <a:rPr lang="en-US" sz="600" dirty="0"/>
              <a:t> IP</a:t>
            </a:r>
          </a:p>
          <a:p>
            <a:pPr algn="ctr"/>
            <a:r>
              <a:rPr lang="en-US" sz="600" dirty="0"/>
              <a:t>802.15.4</a:t>
            </a:r>
          </a:p>
          <a:p>
            <a:pPr algn="ctr"/>
            <a:r>
              <a:rPr lang="en-US" sz="600" dirty="0"/>
              <a:t>LT LTP5902IPC-IPMA</a:t>
            </a:r>
          </a:p>
        </p:txBody>
      </p: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5B914C67-D1F7-41DA-83A0-68DF93F856C4}"/>
              </a:ext>
            </a:extLst>
          </p:cNvPr>
          <p:cNvCxnSpPr>
            <a:cxnSpLocks/>
            <a:stCxn id="188" idx="3"/>
            <a:endCxn id="217" idx="1"/>
          </p:cNvCxnSpPr>
          <p:nvPr/>
        </p:nvCxnSpPr>
        <p:spPr>
          <a:xfrm flipV="1">
            <a:off x="2914539" y="748594"/>
            <a:ext cx="1043438" cy="12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Flowchart: Extract 193">
            <a:extLst>
              <a:ext uri="{FF2B5EF4-FFF2-40B4-BE49-F238E27FC236}">
                <a16:creationId xmlns:a16="http://schemas.microsoft.com/office/drawing/2014/main" id="{5C7A2BB8-18E8-4A6E-B068-81A44D07758E}"/>
              </a:ext>
            </a:extLst>
          </p:cNvPr>
          <p:cNvSpPr/>
          <p:nvPr/>
        </p:nvSpPr>
        <p:spPr>
          <a:xfrm rot="10800000">
            <a:off x="374360" y="124916"/>
            <a:ext cx="205403" cy="123589"/>
          </a:xfrm>
          <a:prstGeom prst="flowChartExtra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5" name="Connector: Elbow 194">
            <a:extLst>
              <a:ext uri="{FF2B5EF4-FFF2-40B4-BE49-F238E27FC236}">
                <a16:creationId xmlns:a16="http://schemas.microsoft.com/office/drawing/2014/main" id="{FDA44386-970F-486A-87F4-3A090C3F15C9}"/>
              </a:ext>
            </a:extLst>
          </p:cNvPr>
          <p:cNvCxnSpPr>
            <a:cxnSpLocks/>
            <a:stCxn id="205" idx="1"/>
            <a:endCxn id="194" idx="0"/>
          </p:cNvCxnSpPr>
          <p:nvPr/>
        </p:nvCxnSpPr>
        <p:spPr>
          <a:xfrm rot="10800000">
            <a:off x="477062" y="248506"/>
            <a:ext cx="1478093" cy="6566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Flowchart: Extract 199">
            <a:extLst>
              <a:ext uri="{FF2B5EF4-FFF2-40B4-BE49-F238E27FC236}">
                <a16:creationId xmlns:a16="http://schemas.microsoft.com/office/drawing/2014/main" id="{6AFCDEDE-0D71-4976-9AE5-3774B62A3CA6}"/>
              </a:ext>
            </a:extLst>
          </p:cNvPr>
          <p:cNvSpPr/>
          <p:nvPr/>
        </p:nvSpPr>
        <p:spPr>
          <a:xfrm rot="10800000">
            <a:off x="390731" y="421114"/>
            <a:ext cx="205403" cy="123589"/>
          </a:xfrm>
          <a:prstGeom prst="flowChartExtra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2" name="Connector: Elbow 201">
            <a:extLst>
              <a:ext uri="{FF2B5EF4-FFF2-40B4-BE49-F238E27FC236}">
                <a16:creationId xmlns:a16="http://schemas.microsoft.com/office/drawing/2014/main" id="{3AF8CEC6-D0F9-4364-ABCD-0947ED49EC0E}"/>
              </a:ext>
            </a:extLst>
          </p:cNvPr>
          <p:cNvCxnSpPr>
            <a:cxnSpLocks/>
            <a:stCxn id="206" idx="1"/>
            <a:endCxn id="200" idx="0"/>
          </p:cNvCxnSpPr>
          <p:nvPr/>
        </p:nvCxnSpPr>
        <p:spPr>
          <a:xfrm rot="10800000">
            <a:off x="493433" y="544703"/>
            <a:ext cx="1468363" cy="6793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>
            <a:extLst>
              <a:ext uri="{FF2B5EF4-FFF2-40B4-BE49-F238E27FC236}">
                <a16:creationId xmlns:a16="http://schemas.microsoft.com/office/drawing/2014/main" id="{DC3F5D1F-5B34-40DF-8BFC-446E09B334AA}"/>
              </a:ext>
            </a:extLst>
          </p:cNvPr>
          <p:cNvSpPr/>
          <p:nvPr/>
        </p:nvSpPr>
        <p:spPr>
          <a:xfrm>
            <a:off x="3957977" y="2898866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UART2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EA047F44-2687-4F5D-9057-9CCDB447D72F}"/>
              </a:ext>
            </a:extLst>
          </p:cNvPr>
          <p:cNvSpPr/>
          <p:nvPr/>
        </p:nvSpPr>
        <p:spPr>
          <a:xfrm>
            <a:off x="3957977" y="691444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UART3</a:t>
            </a: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FF7507FE-707C-4D81-BD98-E90A289CFA63}"/>
              </a:ext>
            </a:extLst>
          </p:cNvPr>
          <p:cNvSpPr/>
          <p:nvPr/>
        </p:nvSpPr>
        <p:spPr>
          <a:xfrm>
            <a:off x="4861445" y="843838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UART1</a:t>
            </a: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9787C4A2-0AE1-4CAD-9E86-5F2A8F815AA5}"/>
              </a:ext>
            </a:extLst>
          </p:cNvPr>
          <p:cNvSpPr/>
          <p:nvPr/>
        </p:nvSpPr>
        <p:spPr>
          <a:xfrm>
            <a:off x="4855515" y="4862873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UART8</a:t>
            </a: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45604BF8-CDFA-465A-A9FB-9965E394F8C2}"/>
              </a:ext>
            </a:extLst>
          </p:cNvPr>
          <p:cNvSpPr/>
          <p:nvPr/>
        </p:nvSpPr>
        <p:spPr>
          <a:xfrm>
            <a:off x="6850825" y="5784381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USB A connector</a:t>
            </a:r>
          </a:p>
        </p:txBody>
      </p:sp>
      <p:cxnSp>
        <p:nvCxnSpPr>
          <p:cNvPr id="259" name="Straight Arrow Connector 258">
            <a:extLst>
              <a:ext uri="{FF2B5EF4-FFF2-40B4-BE49-F238E27FC236}">
                <a16:creationId xmlns:a16="http://schemas.microsoft.com/office/drawing/2014/main" id="{85C7ABE5-8362-4F3F-83B6-893D28589C3A}"/>
              </a:ext>
            </a:extLst>
          </p:cNvPr>
          <p:cNvCxnSpPr>
            <a:cxnSpLocks/>
            <a:stCxn id="309" idx="3"/>
            <a:endCxn id="257" idx="1"/>
          </p:cNvCxnSpPr>
          <p:nvPr/>
        </p:nvCxnSpPr>
        <p:spPr>
          <a:xfrm flipV="1">
            <a:off x="5628895" y="5886203"/>
            <a:ext cx="1221930" cy="11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Rectangle 259">
            <a:extLst>
              <a:ext uri="{FF2B5EF4-FFF2-40B4-BE49-F238E27FC236}">
                <a16:creationId xmlns:a16="http://schemas.microsoft.com/office/drawing/2014/main" id="{4BB331DF-6F07-42CD-89A3-7FB8F4476493}"/>
              </a:ext>
            </a:extLst>
          </p:cNvPr>
          <p:cNvSpPr/>
          <p:nvPr/>
        </p:nvSpPr>
        <p:spPr>
          <a:xfrm>
            <a:off x="797594" y="685800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Connector 2x5</a:t>
            </a:r>
          </a:p>
          <a:p>
            <a:pPr algn="ctr"/>
            <a:r>
              <a:rPr lang="en-US" sz="600" dirty="0"/>
              <a:t>IPCS</a:t>
            </a:r>
          </a:p>
        </p:txBody>
      </p:sp>
      <p:cxnSp>
        <p:nvCxnSpPr>
          <p:cNvPr id="262" name="Straight Arrow Connector 261">
            <a:extLst>
              <a:ext uri="{FF2B5EF4-FFF2-40B4-BE49-F238E27FC236}">
                <a16:creationId xmlns:a16="http://schemas.microsoft.com/office/drawing/2014/main" id="{B03FB33F-E81F-4580-8B1C-E7F340E82ABC}"/>
              </a:ext>
            </a:extLst>
          </p:cNvPr>
          <p:cNvCxnSpPr>
            <a:cxnSpLocks/>
          </p:cNvCxnSpPr>
          <p:nvPr/>
        </p:nvCxnSpPr>
        <p:spPr>
          <a:xfrm>
            <a:off x="1492426" y="780257"/>
            <a:ext cx="473084" cy="73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Arrow Connector 262">
            <a:extLst>
              <a:ext uri="{FF2B5EF4-FFF2-40B4-BE49-F238E27FC236}">
                <a16:creationId xmlns:a16="http://schemas.microsoft.com/office/drawing/2014/main" id="{908CA247-7B9F-4EE2-AA98-B84913A7FCF6}"/>
              </a:ext>
            </a:extLst>
          </p:cNvPr>
          <p:cNvCxnSpPr>
            <a:cxnSpLocks/>
            <a:endCxn id="166" idx="1"/>
          </p:cNvCxnSpPr>
          <p:nvPr/>
        </p:nvCxnSpPr>
        <p:spPr>
          <a:xfrm>
            <a:off x="2904590" y="1501262"/>
            <a:ext cx="1057017" cy="36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9568B064-E274-47A9-B676-6AF8AEFA2B0D}"/>
              </a:ext>
            </a:extLst>
          </p:cNvPr>
          <p:cNvCxnSpPr>
            <a:cxnSpLocks/>
            <a:endCxn id="107" idx="1"/>
          </p:cNvCxnSpPr>
          <p:nvPr/>
        </p:nvCxnSpPr>
        <p:spPr>
          <a:xfrm>
            <a:off x="2909479" y="1628880"/>
            <a:ext cx="105212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Rectangle 266">
            <a:extLst>
              <a:ext uri="{FF2B5EF4-FFF2-40B4-BE49-F238E27FC236}">
                <a16:creationId xmlns:a16="http://schemas.microsoft.com/office/drawing/2014/main" id="{EA8D7E96-D32B-403A-A952-C086B404538D}"/>
              </a:ext>
            </a:extLst>
          </p:cNvPr>
          <p:cNvSpPr/>
          <p:nvPr/>
        </p:nvSpPr>
        <p:spPr>
          <a:xfrm>
            <a:off x="1957601" y="1926200"/>
            <a:ext cx="953933" cy="391866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LoRaWAN</a:t>
            </a:r>
          </a:p>
          <a:p>
            <a:pPr algn="ctr"/>
            <a:r>
              <a:rPr lang="en-US" sz="600" dirty="0"/>
              <a:t>SX1301</a:t>
            </a:r>
          </a:p>
          <a:p>
            <a:pPr algn="ctr"/>
            <a:r>
              <a:rPr lang="en-US" sz="600" dirty="0"/>
              <a:t>(S020)</a:t>
            </a:r>
          </a:p>
        </p:txBody>
      </p: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608953AA-A642-439B-AE73-24B44019A583}"/>
              </a:ext>
            </a:extLst>
          </p:cNvPr>
          <p:cNvCxnSpPr>
            <a:cxnSpLocks/>
            <a:stCxn id="267" idx="3"/>
            <a:endCxn id="232" idx="1"/>
          </p:cNvCxnSpPr>
          <p:nvPr/>
        </p:nvCxnSpPr>
        <p:spPr>
          <a:xfrm>
            <a:off x="2911534" y="2122133"/>
            <a:ext cx="1046443" cy="303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Flowchart: Extract 284">
            <a:extLst>
              <a:ext uri="{FF2B5EF4-FFF2-40B4-BE49-F238E27FC236}">
                <a16:creationId xmlns:a16="http://schemas.microsoft.com/office/drawing/2014/main" id="{9F109ADC-F0CF-405B-9AE7-5A77A4622A5F}"/>
              </a:ext>
            </a:extLst>
          </p:cNvPr>
          <p:cNvSpPr/>
          <p:nvPr/>
        </p:nvSpPr>
        <p:spPr>
          <a:xfrm rot="10800000">
            <a:off x="394418" y="1941747"/>
            <a:ext cx="205403" cy="123589"/>
          </a:xfrm>
          <a:prstGeom prst="flowChartExtra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6" name="Connector: Elbow 285">
            <a:extLst>
              <a:ext uri="{FF2B5EF4-FFF2-40B4-BE49-F238E27FC236}">
                <a16:creationId xmlns:a16="http://schemas.microsoft.com/office/drawing/2014/main" id="{E806F5CA-8ADA-4B5A-957A-EFE8E63FFEEC}"/>
              </a:ext>
            </a:extLst>
          </p:cNvPr>
          <p:cNvCxnSpPr>
            <a:cxnSpLocks/>
            <a:stCxn id="267" idx="1"/>
          </p:cNvCxnSpPr>
          <p:nvPr/>
        </p:nvCxnSpPr>
        <p:spPr>
          <a:xfrm rot="10800000">
            <a:off x="493289" y="2073481"/>
            <a:ext cx="1464312" cy="48653"/>
          </a:xfrm>
          <a:prstGeom prst="bentConnector3">
            <a:avLst>
              <a:gd name="adj1" fmla="val 994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Rectangle 304">
            <a:extLst>
              <a:ext uri="{FF2B5EF4-FFF2-40B4-BE49-F238E27FC236}">
                <a16:creationId xmlns:a16="http://schemas.microsoft.com/office/drawing/2014/main" id="{231CC051-86D1-446C-BF62-3E70B486347A}"/>
              </a:ext>
            </a:extLst>
          </p:cNvPr>
          <p:cNvSpPr/>
          <p:nvPr/>
        </p:nvSpPr>
        <p:spPr>
          <a:xfrm>
            <a:off x="3947476" y="2542747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UART5</a:t>
            </a: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72FA3A83-52D4-4AF9-8787-3A6127BC126D}"/>
              </a:ext>
            </a:extLst>
          </p:cNvPr>
          <p:cNvSpPr/>
          <p:nvPr/>
        </p:nvSpPr>
        <p:spPr>
          <a:xfrm>
            <a:off x="3125858" y="76200"/>
            <a:ext cx="644523" cy="19660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Debug Header</a:t>
            </a:r>
          </a:p>
          <a:p>
            <a:pPr algn="ctr"/>
            <a:r>
              <a:rPr lang="en-US" sz="600" dirty="0"/>
              <a:t>1x6 0.1”</a:t>
            </a:r>
          </a:p>
          <a:p>
            <a:pPr algn="ctr"/>
            <a:endParaRPr lang="en-US" sz="600" dirty="0"/>
          </a:p>
        </p:txBody>
      </p:sp>
      <p:cxnSp>
        <p:nvCxnSpPr>
          <p:cNvPr id="327" name="Straight Arrow Connector 326">
            <a:extLst>
              <a:ext uri="{FF2B5EF4-FFF2-40B4-BE49-F238E27FC236}">
                <a16:creationId xmlns:a16="http://schemas.microsoft.com/office/drawing/2014/main" id="{E1A92CF5-3E25-4014-9A56-5A857E7214DC}"/>
              </a:ext>
            </a:extLst>
          </p:cNvPr>
          <p:cNvCxnSpPr>
            <a:cxnSpLocks/>
          </p:cNvCxnSpPr>
          <p:nvPr/>
        </p:nvCxnSpPr>
        <p:spPr>
          <a:xfrm>
            <a:off x="2904590" y="172337"/>
            <a:ext cx="22715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Arrow Connector 327">
            <a:extLst>
              <a:ext uri="{FF2B5EF4-FFF2-40B4-BE49-F238E27FC236}">
                <a16:creationId xmlns:a16="http://schemas.microsoft.com/office/drawing/2014/main" id="{EED3DF21-4D55-4CF1-A823-EFEAFF91E52A}"/>
              </a:ext>
            </a:extLst>
          </p:cNvPr>
          <p:cNvCxnSpPr>
            <a:cxnSpLocks/>
            <a:endCxn id="329" idx="2"/>
          </p:cNvCxnSpPr>
          <p:nvPr/>
        </p:nvCxnSpPr>
        <p:spPr>
          <a:xfrm flipV="1">
            <a:off x="6628399" y="3463774"/>
            <a:ext cx="0" cy="2323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Rectangle 328">
            <a:extLst>
              <a:ext uri="{FF2B5EF4-FFF2-40B4-BE49-F238E27FC236}">
                <a16:creationId xmlns:a16="http://schemas.microsoft.com/office/drawing/2014/main" id="{E7E80B08-6AC1-4251-877A-F7C6D12F4F3A}"/>
              </a:ext>
            </a:extLst>
          </p:cNvPr>
          <p:cNvSpPr/>
          <p:nvPr/>
        </p:nvSpPr>
        <p:spPr>
          <a:xfrm>
            <a:off x="6359973" y="3250629"/>
            <a:ext cx="536852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Ambient Light</a:t>
            </a:r>
          </a:p>
        </p:txBody>
      </p:sp>
      <p:cxnSp>
        <p:nvCxnSpPr>
          <p:cNvPr id="331" name="Elbow Connector 294">
            <a:extLst>
              <a:ext uri="{FF2B5EF4-FFF2-40B4-BE49-F238E27FC236}">
                <a16:creationId xmlns:a16="http://schemas.microsoft.com/office/drawing/2014/main" id="{29D251B1-5A7C-4E36-9F83-3CA4992064B3}"/>
              </a:ext>
            </a:extLst>
          </p:cNvPr>
          <p:cNvCxnSpPr>
            <a:cxnSpLocks/>
            <a:stCxn id="332" idx="2"/>
            <a:endCxn id="233" idx="3"/>
          </p:cNvCxnSpPr>
          <p:nvPr/>
        </p:nvCxnSpPr>
        <p:spPr>
          <a:xfrm rot="5400000">
            <a:off x="6319333" y="2769044"/>
            <a:ext cx="232818" cy="1622277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Rectangle 331">
            <a:extLst>
              <a:ext uri="{FF2B5EF4-FFF2-40B4-BE49-F238E27FC236}">
                <a16:creationId xmlns:a16="http://schemas.microsoft.com/office/drawing/2014/main" id="{59D0D0DF-52B6-43FB-AFAE-BC8F64652417}"/>
              </a:ext>
            </a:extLst>
          </p:cNvPr>
          <p:cNvSpPr/>
          <p:nvPr/>
        </p:nvSpPr>
        <p:spPr>
          <a:xfrm>
            <a:off x="6978454" y="3250628"/>
            <a:ext cx="536852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Temperature</a:t>
            </a:r>
          </a:p>
          <a:p>
            <a:pPr algn="ctr"/>
            <a:r>
              <a:rPr lang="en-US" sz="600" dirty="0"/>
              <a:t>Humidity</a:t>
            </a: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1491D074-E878-43E0-B1C8-58F47E8532C9}"/>
              </a:ext>
            </a:extLst>
          </p:cNvPr>
          <p:cNvSpPr/>
          <p:nvPr/>
        </p:nvSpPr>
        <p:spPr>
          <a:xfrm>
            <a:off x="6986314" y="3787246"/>
            <a:ext cx="536852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Accelerometer</a:t>
            </a:r>
          </a:p>
          <a:p>
            <a:pPr algn="ctr"/>
            <a:r>
              <a:rPr lang="en-US" sz="600" dirty="0"/>
              <a:t>Magnetometer</a:t>
            </a:r>
          </a:p>
        </p:txBody>
      </p:sp>
      <p:cxnSp>
        <p:nvCxnSpPr>
          <p:cNvPr id="334" name="Straight Arrow Connector 333">
            <a:extLst>
              <a:ext uri="{FF2B5EF4-FFF2-40B4-BE49-F238E27FC236}">
                <a16:creationId xmlns:a16="http://schemas.microsoft.com/office/drawing/2014/main" id="{92CC22B1-7E24-4E92-A97D-3F8FE2FC261B}"/>
              </a:ext>
            </a:extLst>
          </p:cNvPr>
          <p:cNvCxnSpPr>
            <a:cxnSpLocks/>
            <a:stCxn id="312" idx="3"/>
            <a:endCxn id="333" idx="1"/>
          </p:cNvCxnSpPr>
          <p:nvPr/>
        </p:nvCxnSpPr>
        <p:spPr>
          <a:xfrm flipV="1">
            <a:off x="5623321" y="3893819"/>
            <a:ext cx="1362993" cy="10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Rectangle 334">
            <a:extLst>
              <a:ext uri="{FF2B5EF4-FFF2-40B4-BE49-F238E27FC236}">
                <a16:creationId xmlns:a16="http://schemas.microsoft.com/office/drawing/2014/main" id="{E1A4590D-E183-4258-9A9A-A0C43591BB2D}"/>
              </a:ext>
            </a:extLst>
          </p:cNvPr>
          <p:cNvSpPr/>
          <p:nvPr/>
        </p:nvSpPr>
        <p:spPr>
          <a:xfrm>
            <a:off x="5741493" y="3250628"/>
            <a:ext cx="536852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EEPROM</a:t>
            </a:r>
          </a:p>
          <a:p>
            <a:pPr algn="ctr"/>
            <a:r>
              <a:rPr lang="en-US" sz="600" dirty="0"/>
              <a:t>Two 4kb</a:t>
            </a:r>
          </a:p>
        </p:txBody>
      </p: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id="{BBEE95DB-1CF2-4D2A-92A7-E9124CDC8D49}"/>
              </a:ext>
            </a:extLst>
          </p:cNvPr>
          <p:cNvCxnSpPr>
            <a:cxnSpLocks/>
            <a:endCxn id="335" idx="2"/>
          </p:cNvCxnSpPr>
          <p:nvPr/>
        </p:nvCxnSpPr>
        <p:spPr>
          <a:xfrm flipV="1">
            <a:off x="6009919" y="3463773"/>
            <a:ext cx="0" cy="2323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Flowchart: Extract 336">
            <a:extLst>
              <a:ext uri="{FF2B5EF4-FFF2-40B4-BE49-F238E27FC236}">
                <a16:creationId xmlns:a16="http://schemas.microsoft.com/office/drawing/2014/main" id="{8383F83F-62E9-4974-8DF7-372915EA195A}"/>
              </a:ext>
            </a:extLst>
          </p:cNvPr>
          <p:cNvSpPr/>
          <p:nvPr/>
        </p:nvSpPr>
        <p:spPr>
          <a:xfrm rot="10800000">
            <a:off x="381001" y="1356869"/>
            <a:ext cx="205403" cy="123589"/>
          </a:xfrm>
          <a:prstGeom prst="flowChartExtra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8" name="Connector: Elbow 337">
            <a:extLst>
              <a:ext uri="{FF2B5EF4-FFF2-40B4-BE49-F238E27FC236}">
                <a16:creationId xmlns:a16="http://schemas.microsoft.com/office/drawing/2014/main" id="{E44926E9-B4B1-4046-8D71-54823678FB49}"/>
              </a:ext>
            </a:extLst>
          </p:cNvPr>
          <p:cNvCxnSpPr>
            <a:cxnSpLocks/>
            <a:endCxn id="337" idx="0"/>
          </p:cNvCxnSpPr>
          <p:nvPr/>
        </p:nvCxnSpPr>
        <p:spPr>
          <a:xfrm rot="10800000">
            <a:off x="483702" y="1480458"/>
            <a:ext cx="1494918" cy="5795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Flowchart: Extract 338">
            <a:extLst>
              <a:ext uri="{FF2B5EF4-FFF2-40B4-BE49-F238E27FC236}">
                <a16:creationId xmlns:a16="http://schemas.microsoft.com/office/drawing/2014/main" id="{498AD077-D001-4567-8A4C-79FC20A34405}"/>
              </a:ext>
            </a:extLst>
          </p:cNvPr>
          <p:cNvSpPr/>
          <p:nvPr/>
        </p:nvSpPr>
        <p:spPr>
          <a:xfrm rot="10800000">
            <a:off x="374339" y="1609231"/>
            <a:ext cx="205403" cy="123589"/>
          </a:xfrm>
          <a:prstGeom prst="flowChartExtra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0" name="Connector: Elbow 339">
            <a:extLst>
              <a:ext uri="{FF2B5EF4-FFF2-40B4-BE49-F238E27FC236}">
                <a16:creationId xmlns:a16="http://schemas.microsoft.com/office/drawing/2014/main" id="{08982446-40AF-4E9F-ADE1-F1BCD759B3F1}"/>
              </a:ext>
            </a:extLst>
          </p:cNvPr>
          <p:cNvCxnSpPr>
            <a:cxnSpLocks/>
            <a:endCxn id="339" idx="0"/>
          </p:cNvCxnSpPr>
          <p:nvPr/>
        </p:nvCxnSpPr>
        <p:spPr>
          <a:xfrm rot="10800000">
            <a:off x="477040" y="1732820"/>
            <a:ext cx="1494918" cy="5795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Rectangle 340">
            <a:extLst>
              <a:ext uri="{FF2B5EF4-FFF2-40B4-BE49-F238E27FC236}">
                <a16:creationId xmlns:a16="http://schemas.microsoft.com/office/drawing/2014/main" id="{00D3253C-5EE4-41B3-AEDE-0FA622E9269E}"/>
              </a:ext>
            </a:extLst>
          </p:cNvPr>
          <p:cNvSpPr/>
          <p:nvPr/>
        </p:nvSpPr>
        <p:spPr>
          <a:xfrm>
            <a:off x="919248" y="3969111"/>
            <a:ext cx="377028" cy="2178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Protection</a:t>
            </a:r>
          </a:p>
          <a:p>
            <a:pPr algn="ctr"/>
            <a:r>
              <a:rPr lang="en-US" sz="600" dirty="0"/>
              <a:t>DC/DC</a:t>
            </a: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FE37CB66-5567-4C57-950B-60B1FAB27882}"/>
              </a:ext>
            </a:extLst>
          </p:cNvPr>
          <p:cNvSpPr/>
          <p:nvPr/>
        </p:nvSpPr>
        <p:spPr>
          <a:xfrm>
            <a:off x="409370" y="3904064"/>
            <a:ext cx="364072" cy="3454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Barrel</a:t>
            </a:r>
          </a:p>
          <a:p>
            <a:pPr algn="ctr"/>
            <a:r>
              <a:rPr lang="en-US" sz="600" dirty="0"/>
              <a:t>Connector</a:t>
            </a:r>
          </a:p>
          <a:p>
            <a:pPr algn="ctr"/>
            <a:r>
              <a:rPr lang="en-US" sz="600" dirty="0"/>
              <a:t>12V</a:t>
            </a:r>
          </a:p>
        </p:txBody>
      </p: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8567480F-DCBA-41D4-B4D7-9624C42F614E}"/>
              </a:ext>
            </a:extLst>
          </p:cNvPr>
          <p:cNvCxnSpPr>
            <a:cxnSpLocks/>
            <a:stCxn id="341" idx="1"/>
            <a:endCxn id="342" idx="3"/>
          </p:cNvCxnSpPr>
          <p:nvPr/>
        </p:nvCxnSpPr>
        <p:spPr>
          <a:xfrm flipH="1" flipV="1">
            <a:off x="773442" y="4076771"/>
            <a:ext cx="145806" cy="12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Rectangle 344">
            <a:extLst>
              <a:ext uri="{FF2B5EF4-FFF2-40B4-BE49-F238E27FC236}">
                <a16:creationId xmlns:a16="http://schemas.microsoft.com/office/drawing/2014/main" id="{770D99A4-BC55-4B08-8A20-B117386DD30C}"/>
              </a:ext>
            </a:extLst>
          </p:cNvPr>
          <p:cNvSpPr/>
          <p:nvPr/>
        </p:nvSpPr>
        <p:spPr>
          <a:xfrm>
            <a:off x="6850825" y="4112656"/>
            <a:ext cx="685800" cy="2197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Terminal Block</a:t>
            </a: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37C047F9-312D-4603-8076-C866B9D6AE4A}"/>
              </a:ext>
            </a:extLst>
          </p:cNvPr>
          <p:cNvSpPr/>
          <p:nvPr/>
        </p:nvSpPr>
        <p:spPr>
          <a:xfrm>
            <a:off x="6047384" y="4114159"/>
            <a:ext cx="536852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Protection and</a:t>
            </a:r>
          </a:p>
          <a:p>
            <a:pPr algn="ctr"/>
            <a:r>
              <a:rPr lang="en-US" sz="600" dirty="0"/>
              <a:t>Conditioning</a:t>
            </a:r>
          </a:p>
        </p:txBody>
      </p:sp>
      <p:cxnSp>
        <p:nvCxnSpPr>
          <p:cNvPr id="347" name="Straight Arrow Connector 346">
            <a:extLst>
              <a:ext uri="{FF2B5EF4-FFF2-40B4-BE49-F238E27FC236}">
                <a16:creationId xmlns:a16="http://schemas.microsoft.com/office/drawing/2014/main" id="{E88A402E-76A1-407C-9789-295FCBC69401}"/>
              </a:ext>
            </a:extLst>
          </p:cNvPr>
          <p:cNvCxnSpPr>
            <a:cxnSpLocks/>
            <a:stCxn id="346" idx="1"/>
          </p:cNvCxnSpPr>
          <p:nvPr/>
        </p:nvCxnSpPr>
        <p:spPr>
          <a:xfrm flipH="1" flipV="1">
            <a:off x="5642930" y="4219634"/>
            <a:ext cx="404454" cy="1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Arrow Connector 349">
            <a:extLst>
              <a:ext uri="{FF2B5EF4-FFF2-40B4-BE49-F238E27FC236}">
                <a16:creationId xmlns:a16="http://schemas.microsoft.com/office/drawing/2014/main" id="{D7DBAD6C-3F11-4040-A466-5E5EAB19F6AD}"/>
              </a:ext>
            </a:extLst>
          </p:cNvPr>
          <p:cNvCxnSpPr>
            <a:cxnSpLocks/>
            <a:stCxn id="345" idx="1"/>
          </p:cNvCxnSpPr>
          <p:nvPr/>
        </p:nvCxnSpPr>
        <p:spPr>
          <a:xfrm flipH="1">
            <a:off x="6597791" y="4222539"/>
            <a:ext cx="253034" cy="2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FDA69E9-2C73-4D1B-96B0-2FF2C73F59C8}"/>
              </a:ext>
            </a:extLst>
          </p:cNvPr>
          <p:cNvSpPr/>
          <p:nvPr/>
        </p:nvSpPr>
        <p:spPr>
          <a:xfrm>
            <a:off x="1954976" y="2496618"/>
            <a:ext cx="949613" cy="220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1-Wire</a:t>
            </a: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0522E97F-6C65-4100-B597-99B56266FADE}"/>
              </a:ext>
            </a:extLst>
          </p:cNvPr>
          <p:cNvCxnSpPr>
            <a:cxnSpLocks/>
            <a:stCxn id="179" idx="3"/>
            <a:endCxn id="305" idx="1"/>
          </p:cNvCxnSpPr>
          <p:nvPr/>
        </p:nvCxnSpPr>
        <p:spPr>
          <a:xfrm flipV="1">
            <a:off x="2904589" y="2602575"/>
            <a:ext cx="1042887" cy="42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>
            <a:extLst>
              <a:ext uri="{FF2B5EF4-FFF2-40B4-BE49-F238E27FC236}">
                <a16:creationId xmlns:a16="http://schemas.microsoft.com/office/drawing/2014/main" id="{373922CA-E7D9-4C41-8775-7A6E17908BCB}"/>
              </a:ext>
            </a:extLst>
          </p:cNvPr>
          <p:cNvSpPr/>
          <p:nvPr/>
        </p:nvSpPr>
        <p:spPr>
          <a:xfrm>
            <a:off x="401099" y="2493703"/>
            <a:ext cx="685800" cy="21314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/>
              <a:t>RJ-45 Connector</a:t>
            </a:r>
            <a:endParaRPr lang="en-US" sz="600" dirty="0"/>
          </a:p>
        </p:txBody>
      </p: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BB28D025-652B-483F-9C8B-80219F5FB85B}"/>
              </a:ext>
            </a:extLst>
          </p:cNvPr>
          <p:cNvCxnSpPr>
            <a:cxnSpLocks/>
            <a:stCxn id="182" idx="3"/>
            <a:endCxn id="179" idx="1"/>
          </p:cNvCxnSpPr>
          <p:nvPr/>
        </p:nvCxnSpPr>
        <p:spPr>
          <a:xfrm>
            <a:off x="1086899" y="2600276"/>
            <a:ext cx="868077" cy="655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184">
            <a:extLst>
              <a:ext uri="{FF2B5EF4-FFF2-40B4-BE49-F238E27FC236}">
                <a16:creationId xmlns:a16="http://schemas.microsoft.com/office/drawing/2014/main" id="{DF656A41-81DB-4CF2-81C4-CC522E1940F7}"/>
              </a:ext>
            </a:extLst>
          </p:cNvPr>
          <p:cNvSpPr/>
          <p:nvPr/>
        </p:nvSpPr>
        <p:spPr>
          <a:xfrm>
            <a:off x="471029" y="4470562"/>
            <a:ext cx="594559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RED/GREEN LED</a:t>
            </a:r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CAFD9160-44C3-4E90-BC87-653D1577C150}"/>
              </a:ext>
            </a:extLst>
          </p:cNvPr>
          <p:cNvCxnSpPr>
            <a:cxnSpLocks/>
            <a:endCxn id="342" idx="2"/>
          </p:cNvCxnSpPr>
          <p:nvPr/>
        </p:nvCxnSpPr>
        <p:spPr>
          <a:xfrm flipV="1">
            <a:off x="591406" y="4249477"/>
            <a:ext cx="0" cy="22449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6DC10AFB-3918-472A-B5AC-2168E0EBC617}"/>
              </a:ext>
            </a:extLst>
          </p:cNvPr>
          <p:cNvCxnSpPr>
            <a:cxnSpLocks/>
          </p:cNvCxnSpPr>
          <p:nvPr/>
        </p:nvCxnSpPr>
        <p:spPr>
          <a:xfrm flipV="1">
            <a:off x="970497" y="4193094"/>
            <a:ext cx="0" cy="27746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Rectangle 195">
            <a:extLst>
              <a:ext uri="{FF2B5EF4-FFF2-40B4-BE49-F238E27FC236}">
                <a16:creationId xmlns:a16="http://schemas.microsoft.com/office/drawing/2014/main" id="{9A1BB2C2-ED30-419E-92B1-C0F432EAB732}"/>
              </a:ext>
            </a:extLst>
          </p:cNvPr>
          <p:cNvSpPr/>
          <p:nvPr/>
        </p:nvSpPr>
        <p:spPr>
          <a:xfrm>
            <a:off x="6550934" y="2883545"/>
            <a:ext cx="953933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 Pushbutton</a:t>
            </a:r>
          </a:p>
        </p:txBody>
      </p: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7935F4AB-32CE-4B3C-9136-37A29A6B1C24}"/>
              </a:ext>
            </a:extLst>
          </p:cNvPr>
          <p:cNvCxnSpPr>
            <a:cxnSpLocks/>
            <a:stCxn id="196" idx="1"/>
          </p:cNvCxnSpPr>
          <p:nvPr/>
        </p:nvCxnSpPr>
        <p:spPr>
          <a:xfrm flipH="1">
            <a:off x="5608444" y="2990118"/>
            <a:ext cx="942490" cy="37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E3794257-D1CE-4AB2-BDEF-C2DB773109A4}"/>
              </a:ext>
            </a:extLst>
          </p:cNvPr>
          <p:cNvCxnSpPr>
            <a:cxnSpLocks/>
            <a:stCxn id="109" idx="3"/>
            <a:endCxn id="210" idx="1"/>
          </p:cNvCxnSpPr>
          <p:nvPr/>
        </p:nvCxnSpPr>
        <p:spPr>
          <a:xfrm flipV="1">
            <a:off x="5628337" y="5612939"/>
            <a:ext cx="419047" cy="42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34E68697-D092-42EA-8CBA-E9A22B97248F}"/>
              </a:ext>
            </a:extLst>
          </p:cNvPr>
          <p:cNvSpPr/>
          <p:nvPr/>
        </p:nvSpPr>
        <p:spPr>
          <a:xfrm>
            <a:off x="6047384" y="5553111"/>
            <a:ext cx="536852" cy="119656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CAN transceiver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6AA32255-AE0D-417F-AF6C-709A0AA49053}"/>
              </a:ext>
            </a:extLst>
          </p:cNvPr>
          <p:cNvSpPr/>
          <p:nvPr/>
        </p:nvSpPr>
        <p:spPr>
          <a:xfrm>
            <a:off x="6861178" y="5550712"/>
            <a:ext cx="685800" cy="12244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Terminal block</a:t>
            </a:r>
          </a:p>
        </p:txBody>
      </p: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3EEBEEF8-E1D4-4CCD-8D4B-7AC31943DE79}"/>
              </a:ext>
            </a:extLst>
          </p:cNvPr>
          <p:cNvCxnSpPr>
            <a:cxnSpLocks/>
            <a:stCxn id="210" idx="3"/>
            <a:endCxn id="214" idx="1"/>
          </p:cNvCxnSpPr>
          <p:nvPr/>
        </p:nvCxnSpPr>
        <p:spPr>
          <a:xfrm flipV="1">
            <a:off x="6584236" y="5611936"/>
            <a:ext cx="276942" cy="10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>
            <a:extLst>
              <a:ext uri="{FF2B5EF4-FFF2-40B4-BE49-F238E27FC236}">
                <a16:creationId xmlns:a16="http://schemas.microsoft.com/office/drawing/2014/main" id="{28A54358-29D7-40B5-B8A6-D1AF0D952AE9}"/>
              </a:ext>
            </a:extLst>
          </p:cNvPr>
          <p:cNvCxnSpPr>
            <a:cxnSpLocks/>
            <a:endCxn id="225" idx="1"/>
          </p:cNvCxnSpPr>
          <p:nvPr/>
        </p:nvCxnSpPr>
        <p:spPr>
          <a:xfrm flipV="1">
            <a:off x="5628337" y="5495084"/>
            <a:ext cx="419047" cy="42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Rectangle 224">
            <a:extLst>
              <a:ext uri="{FF2B5EF4-FFF2-40B4-BE49-F238E27FC236}">
                <a16:creationId xmlns:a16="http://schemas.microsoft.com/office/drawing/2014/main" id="{42453771-7D6F-40E1-B21F-C7B41F27818C}"/>
              </a:ext>
            </a:extLst>
          </p:cNvPr>
          <p:cNvSpPr/>
          <p:nvPr/>
        </p:nvSpPr>
        <p:spPr>
          <a:xfrm>
            <a:off x="6047384" y="5435256"/>
            <a:ext cx="536852" cy="119656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CAN transceiver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F43D0B3C-EDDD-4E9E-A353-B6C45EBA4177}"/>
              </a:ext>
            </a:extLst>
          </p:cNvPr>
          <p:cNvSpPr/>
          <p:nvPr/>
        </p:nvSpPr>
        <p:spPr>
          <a:xfrm>
            <a:off x="6861178" y="5432857"/>
            <a:ext cx="685800" cy="12244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Terminal block</a:t>
            </a:r>
          </a:p>
        </p:txBody>
      </p:sp>
      <p:cxnSp>
        <p:nvCxnSpPr>
          <p:cNvPr id="227" name="Straight Arrow Connector 226">
            <a:extLst>
              <a:ext uri="{FF2B5EF4-FFF2-40B4-BE49-F238E27FC236}">
                <a16:creationId xmlns:a16="http://schemas.microsoft.com/office/drawing/2014/main" id="{9753AC2C-6079-4CB8-A17C-17EBA103C57B}"/>
              </a:ext>
            </a:extLst>
          </p:cNvPr>
          <p:cNvCxnSpPr>
            <a:cxnSpLocks/>
            <a:stCxn id="225" idx="3"/>
            <a:endCxn id="226" idx="1"/>
          </p:cNvCxnSpPr>
          <p:nvPr/>
        </p:nvCxnSpPr>
        <p:spPr>
          <a:xfrm flipV="1">
            <a:off x="6584236" y="5494081"/>
            <a:ext cx="276942" cy="10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Rectangle 235">
            <a:extLst>
              <a:ext uri="{FF2B5EF4-FFF2-40B4-BE49-F238E27FC236}">
                <a16:creationId xmlns:a16="http://schemas.microsoft.com/office/drawing/2014/main" id="{B2950CAA-0716-42BD-AC7E-19A1D98F70E7}"/>
              </a:ext>
            </a:extLst>
          </p:cNvPr>
          <p:cNvSpPr/>
          <p:nvPr/>
        </p:nvSpPr>
        <p:spPr>
          <a:xfrm>
            <a:off x="6843883" y="4490025"/>
            <a:ext cx="685800" cy="53157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Spare Pins</a:t>
            </a:r>
          </a:p>
          <a:p>
            <a:pPr algn="ctr"/>
            <a:r>
              <a:rPr lang="en-US" sz="600" dirty="0"/>
              <a:t>Arduino shield</a:t>
            </a:r>
          </a:p>
          <a:p>
            <a:pPr algn="ctr"/>
            <a:r>
              <a:rPr lang="en-US" sz="600" dirty="0"/>
              <a:t>or</a:t>
            </a:r>
          </a:p>
          <a:p>
            <a:pPr algn="ctr"/>
            <a:r>
              <a:rPr lang="en-US" sz="600" dirty="0"/>
              <a:t>Headers</a:t>
            </a:r>
          </a:p>
          <a:p>
            <a:pPr algn="ctr"/>
            <a:r>
              <a:rPr lang="en-US" sz="600" dirty="0"/>
              <a:t>(depends on layout)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59E4DF5B-E2C0-4FFB-A374-218F12633DE2}"/>
              </a:ext>
            </a:extLst>
          </p:cNvPr>
          <p:cNvSpPr/>
          <p:nvPr/>
        </p:nvSpPr>
        <p:spPr>
          <a:xfrm>
            <a:off x="4860219" y="4495049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I2C4</a:t>
            </a:r>
          </a:p>
        </p:txBody>
      </p:sp>
      <p:cxnSp>
        <p:nvCxnSpPr>
          <p:cNvPr id="239" name="Straight Arrow Connector 238">
            <a:extLst>
              <a:ext uri="{FF2B5EF4-FFF2-40B4-BE49-F238E27FC236}">
                <a16:creationId xmlns:a16="http://schemas.microsoft.com/office/drawing/2014/main" id="{1C925D61-ED7E-4F18-9D63-47470C570E65}"/>
              </a:ext>
            </a:extLst>
          </p:cNvPr>
          <p:cNvCxnSpPr>
            <a:cxnSpLocks/>
            <a:stCxn id="238" idx="3"/>
          </p:cNvCxnSpPr>
          <p:nvPr/>
        </p:nvCxnSpPr>
        <p:spPr>
          <a:xfrm>
            <a:off x="5627111" y="4554877"/>
            <a:ext cx="12310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>
            <a:extLst>
              <a:ext uri="{FF2B5EF4-FFF2-40B4-BE49-F238E27FC236}">
                <a16:creationId xmlns:a16="http://schemas.microsoft.com/office/drawing/2014/main" id="{06803150-D1A6-4461-B81A-388AB28EC7B0}"/>
              </a:ext>
            </a:extLst>
          </p:cNvPr>
          <p:cNvCxnSpPr>
            <a:cxnSpLocks/>
          </p:cNvCxnSpPr>
          <p:nvPr/>
        </p:nvCxnSpPr>
        <p:spPr>
          <a:xfrm>
            <a:off x="5630213" y="4676872"/>
            <a:ext cx="12310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903161BF-26B7-496E-90B9-1CCF37C5CA17}"/>
              </a:ext>
            </a:extLst>
          </p:cNvPr>
          <p:cNvCxnSpPr>
            <a:cxnSpLocks/>
          </p:cNvCxnSpPr>
          <p:nvPr/>
        </p:nvCxnSpPr>
        <p:spPr>
          <a:xfrm>
            <a:off x="5627111" y="4807724"/>
            <a:ext cx="12310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>
            <a:extLst>
              <a:ext uri="{FF2B5EF4-FFF2-40B4-BE49-F238E27FC236}">
                <a16:creationId xmlns:a16="http://schemas.microsoft.com/office/drawing/2014/main" id="{3BD8D849-A8C9-41B0-8D64-DD077658295B}"/>
              </a:ext>
            </a:extLst>
          </p:cNvPr>
          <p:cNvCxnSpPr>
            <a:cxnSpLocks/>
          </p:cNvCxnSpPr>
          <p:nvPr/>
        </p:nvCxnSpPr>
        <p:spPr>
          <a:xfrm>
            <a:off x="5627111" y="4917733"/>
            <a:ext cx="12310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859FC6E-8AE8-4D64-966D-DC859A825D13}"/>
              </a:ext>
            </a:extLst>
          </p:cNvPr>
          <p:cNvSpPr/>
          <p:nvPr/>
        </p:nvSpPr>
        <p:spPr>
          <a:xfrm>
            <a:off x="1954976" y="1002774"/>
            <a:ext cx="953933" cy="388756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Module</a:t>
            </a:r>
          </a:p>
          <a:p>
            <a:pPr algn="ctr"/>
            <a:r>
              <a:rPr lang="en-US" sz="600" dirty="0"/>
              <a:t>Bluetooth 4.2/5</a:t>
            </a:r>
          </a:p>
          <a:p>
            <a:pPr algn="ctr"/>
            <a:r>
              <a:rPr lang="en-US" sz="600" dirty="0"/>
              <a:t>802.15.4</a:t>
            </a:r>
          </a:p>
          <a:p>
            <a:pPr algn="ctr"/>
            <a:r>
              <a:rPr lang="en-US" sz="600" dirty="0"/>
              <a:t>nRF52832/40</a:t>
            </a:r>
          </a:p>
        </p:txBody>
      </p:sp>
      <p:cxnSp>
        <p:nvCxnSpPr>
          <p:cNvPr id="204" name="Elbow Connector 294">
            <a:extLst>
              <a:ext uri="{FF2B5EF4-FFF2-40B4-BE49-F238E27FC236}">
                <a16:creationId xmlns:a16="http://schemas.microsoft.com/office/drawing/2014/main" id="{C617DC4A-E7A1-42C9-8BB5-DE7358E4F0EF}"/>
              </a:ext>
            </a:extLst>
          </p:cNvPr>
          <p:cNvCxnSpPr>
            <a:cxnSpLocks/>
            <a:stCxn id="217" idx="1"/>
            <a:endCxn id="193" idx="3"/>
          </p:cNvCxnSpPr>
          <p:nvPr/>
        </p:nvCxnSpPr>
        <p:spPr>
          <a:xfrm rot="10800000" flipV="1">
            <a:off x="2908909" y="748594"/>
            <a:ext cx="1049068" cy="44855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ectangle 204">
            <a:extLst>
              <a:ext uri="{FF2B5EF4-FFF2-40B4-BE49-F238E27FC236}">
                <a16:creationId xmlns:a16="http://schemas.microsoft.com/office/drawing/2014/main" id="{B21EF0A5-D2AD-41F2-A220-546F15A2B462}"/>
              </a:ext>
            </a:extLst>
          </p:cNvPr>
          <p:cNvSpPr/>
          <p:nvPr/>
        </p:nvSpPr>
        <p:spPr>
          <a:xfrm>
            <a:off x="1955154" y="265906"/>
            <a:ext cx="250046" cy="9653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U.FL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B8F51B78-E1CC-46BF-82E5-0B18A6FF1B91}"/>
              </a:ext>
            </a:extLst>
          </p:cNvPr>
          <p:cNvSpPr/>
          <p:nvPr/>
        </p:nvSpPr>
        <p:spPr>
          <a:xfrm>
            <a:off x="1961795" y="564367"/>
            <a:ext cx="250046" cy="9653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MMCX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9CB3DEEF-E85B-4614-AA4D-9F057741CC6C}"/>
              </a:ext>
            </a:extLst>
          </p:cNvPr>
          <p:cNvSpPr/>
          <p:nvPr/>
        </p:nvSpPr>
        <p:spPr>
          <a:xfrm>
            <a:off x="1957601" y="1193129"/>
            <a:ext cx="250046" cy="9653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SMA</a:t>
            </a:r>
          </a:p>
        </p:txBody>
      </p:sp>
      <p:sp>
        <p:nvSpPr>
          <p:cNvPr id="211" name="Flowchart: Extract 210">
            <a:extLst>
              <a:ext uri="{FF2B5EF4-FFF2-40B4-BE49-F238E27FC236}">
                <a16:creationId xmlns:a16="http://schemas.microsoft.com/office/drawing/2014/main" id="{0C8030DA-598F-4C45-BAA5-351577C5852B}"/>
              </a:ext>
            </a:extLst>
          </p:cNvPr>
          <p:cNvSpPr/>
          <p:nvPr/>
        </p:nvSpPr>
        <p:spPr>
          <a:xfrm rot="10800000">
            <a:off x="1957601" y="1021421"/>
            <a:ext cx="205403" cy="123589"/>
          </a:xfrm>
          <a:prstGeom prst="flowChartExtra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Flowchart: Extract 236">
            <a:extLst>
              <a:ext uri="{FF2B5EF4-FFF2-40B4-BE49-F238E27FC236}">
                <a16:creationId xmlns:a16="http://schemas.microsoft.com/office/drawing/2014/main" id="{8C212BBB-3D73-45D9-96CD-02BB79ADE1A5}"/>
              </a:ext>
            </a:extLst>
          </p:cNvPr>
          <p:cNvSpPr/>
          <p:nvPr/>
        </p:nvSpPr>
        <p:spPr>
          <a:xfrm rot="10800000">
            <a:off x="368046" y="1044958"/>
            <a:ext cx="205403" cy="123589"/>
          </a:xfrm>
          <a:prstGeom prst="flowChartExtra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1" name="Connector: Elbow 240">
            <a:extLst>
              <a:ext uri="{FF2B5EF4-FFF2-40B4-BE49-F238E27FC236}">
                <a16:creationId xmlns:a16="http://schemas.microsoft.com/office/drawing/2014/main" id="{6D4B6AF5-9464-4655-BA6F-F51F7610AE77}"/>
              </a:ext>
            </a:extLst>
          </p:cNvPr>
          <p:cNvCxnSpPr>
            <a:cxnSpLocks/>
          </p:cNvCxnSpPr>
          <p:nvPr/>
        </p:nvCxnSpPr>
        <p:spPr>
          <a:xfrm rot="10800000">
            <a:off x="474235" y="1176692"/>
            <a:ext cx="1468363" cy="6793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>
            <a:extLst>
              <a:ext uri="{FF2B5EF4-FFF2-40B4-BE49-F238E27FC236}">
                <a16:creationId xmlns:a16="http://schemas.microsoft.com/office/drawing/2014/main" id="{435EF3E0-A73B-4B4A-9ADB-05E322361A18}"/>
              </a:ext>
            </a:extLst>
          </p:cNvPr>
          <p:cNvCxnSpPr>
            <a:cxnSpLocks/>
            <a:stCxn id="293" idx="3"/>
            <a:endCxn id="296" idx="1"/>
          </p:cNvCxnSpPr>
          <p:nvPr/>
        </p:nvCxnSpPr>
        <p:spPr>
          <a:xfrm>
            <a:off x="2915889" y="3326108"/>
            <a:ext cx="1045718" cy="26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Rectangle 254">
            <a:extLst>
              <a:ext uri="{FF2B5EF4-FFF2-40B4-BE49-F238E27FC236}">
                <a16:creationId xmlns:a16="http://schemas.microsoft.com/office/drawing/2014/main" id="{1F99FED3-22E5-4F53-8EF9-6DEB86F7D44C}"/>
              </a:ext>
            </a:extLst>
          </p:cNvPr>
          <p:cNvSpPr/>
          <p:nvPr/>
        </p:nvSpPr>
        <p:spPr>
          <a:xfrm>
            <a:off x="795308" y="884825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Connector 2x5</a:t>
            </a:r>
          </a:p>
          <a:p>
            <a:pPr algn="ctr"/>
            <a:r>
              <a:rPr lang="en-US" sz="600" dirty="0"/>
              <a:t>JTAG / SWD</a:t>
            </a:r>
          </a:p>
        </p:txBody>
      </p:sp>
      <p:cxnSp>
        <p:nvCxnSpPr>
          <p:cNvPr id="258" name="Straight Arrow Connector 257">
            <a:extLst>
              <a:ext uri="{FF2B5EF4-FFF2-40B4-BE49-F238E27FC236}">
                <a16:creationId xmlns:a16="http://schemas.microsoft.com/office/drawing/2014/main" id="{9BA145DD-13D1-4D1D-8D79-5324D4742263}"/>
              </a:ext>
            </a:extLst>
          </p:cNvPr>
          <p:cNvCxnSpPr>
            <a:cxnSpLocks/>
          </p:cNvCxnSpPr>
          <p:nvPr/>
        </p:nvCxnSpPr>
        <p:spPr>
          <a:xfrm>
            <a:off x="1476587" y="928766"/>
            <a:ext cx="473084" cy="73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tangle 198">
            <a:extLst>
              <a:ext uri="{FF2B5EF4-FFF2-40B4-BE49-F238E27FC236}">
                <a16:creationId xmlns:a16="http://schemas.microsoft.com/office/drawing/2014/main" id="{64DD7EA4-74CF-4688-BF4F-217263D3528B}"/>
              </a:ext>
            </a:extLst>
          </p:cNvPr>
          <p:cNvSpPr/>
          <p:nvPr/>
        </p:nvSpPr>
        <p:spPr>
          <a:xfrm>
            <a:off x="3100727" y="1840732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USB micro-B</a:t>
            </a:r>
          </a:p>
        </p:txBody>
      </p: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C54ABCEF-C9CB-4505-9C82-7D8865443538}"/>
              </a:ext>
            </a:extLst>
          </p:cNvPr>
          <p:cNvCxnSpPr/>
          <p:nvPr/>
        </p:nvCxnSpPr>
        <p:spPr>
          <a:xfrm flipV="1">
            <a:off x="3448119" y="1620128"/>
            <a:ext cx="0" cy="2337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D24BDB9-F37A-4289-9233-64675CC3976B}"/>
              </a:ext>
            </a:extLst>
          </p:cNvPr>
          <p:cNvSpPr/>
          <p:nvPr/>
        </p:nvSpPr>
        <p:spPr>
          <a:xfrm>
            <a:off x="1133980" y="3559524"/>
            <a:ext cx="298211" cy="198158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5.0Vdc</a:t>
            </a:r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0D980A6-0C8C-4C2A-9BEF-B642B57B0CC7}"/>
              </a:ext>
            </a:extLst>
          </p:cNvPr>
          <p:cNvCxnSpPr>
            <a:cxnSpLocks/>
            <a:stCxn id="266" idx="4"/>
          </p:cNvCxnSpPr>
          <p:nvPr/>
        </p:nvCxnSpPr>
        <p:spPr>
          <a:xfrm>
            <a:off x="1283086" y="3757682"/>
            <a:ext cx="0" cy="200789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Rectangle 272">
            <a:extLst>
              <a:ext uri="{FF2B5EF4-FFF2-40B4-BE49-F238E27FC236}">
                <a16:creationId xmlns:a16="http://schemas.microsoft.com/office/drawing/2014/main" id="{87DCE5FE-F6B0-48CE-BBD8-8977A338FD7C}"/>
              </a:ext>
            </a:extLst>
          </p:cNvPr>
          <p:cNvSpPr/>
          <p:nvPr/>
        </p:nvSpPr>
        <p:spPr>
          <a:xfrm>
            <a:off x="1978621" y="1726977"/>
            <a:ext cx="254508" cy="9372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3.3V</a:t>
            </a: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2847F124-ECC9-4142-901C-370B26E8993A}"/>
              </a:ext>
            </a:extLst>
          </p:cNvPr>
          <p:cNvSpPr/>
          <p:nvPr/>
        </p:nvSpPr>
        <p:spPr>
          <a:xfrm>
            <a:off x="1959564" y="2608470"/>
            <a:ext cx="254508" cy="9372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5.0V</a:t>
            </a: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73A0B78D-4E86-4D9A-B49A-AC882124DB03}"/>
              </a:ext>
            </a:extLst>
          </p:cNvPr>
          <p:cNvSpPr/>
          <p:nvPr/>
        </p:nvSpPr>
        <p:spPr>
          <a:xfrm>
            <a:off x="1971958" y="2214639"/>
            <a:ext cx="254508" cy="9372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5.0V</a:t>
            </a:r>
          </a:p>
        </p:txBody>
      </p: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C9E61C7D-F86C-4EF1-BFD4-5B7F23179832}"/>
              </a:ext>
            </a:extLst>
          </p:cNvPr>
          <p:cNvCxnSpPr>
            <a:cxnSpLocks/>
            <a:endCxn id="346" idx="2"/>
          </p:cNvCxnSpPr>
          <p:nvPr/>
        </p:nvCxnSpPr>
        <p:spPr>
          <a:xfrm flipV="1">
            <a:off x="6315810" y="4327304"/>
            <a:ext cx="0" cy="2275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794F08F2-3D67-4694-9EB2-272A556F110E}"/>
              </a:ext>
            </a:extLst>
          </p:cNvPr>
          <p:cNvSpPr/>
          <p:nvPr/>
        </p:nvSpPr>
        <p:spPr>
          <a:xfrm>
            <a:off x="6196526" y="5354114"/>
            <a:ext cx="254508" cy="9372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5.0V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787C8DE7-A99D-4E3C-993D-AE51B2E448EF}"/>
              </a:ext>
            </a:extLst>
          </p:cNvPr>
          <p:cNvSpPr/>
          <p:nvPr/>
        </p:nvSpPr>
        <p:spPr>
          <a:xfrm>
            <a:off x="460319" y="5023821"/>
            <a:ext cx="594559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3V Li-ion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41D44CF6-6EEC-4BAF-BB9B-DA085942ADBA}"/>
              </a:ext>
            </a:extLst>
          </p:cNvPr>
          <p:cNvCxnSpPr>
            <a:cxnSpLocks/>
            <a:stCxn id="228" idx="3"/>
            <a:endCxn id="138" idx="1"/>
          </p:cNvCxnSpPr>
          <p:nvPr/>
        </p:nvCxnSpPr>
        <p:spPr>
          <a:xfrm>
            <a:off x="1054878" y="5130394"/>
            <a:ext cx="651385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300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2553</TotalTime>
  <Words>303</Words>
  <Application>Microsoft Office PowerPoint</Application>
  <PresentationFormat>On-screen Show (4:3)</PresentationFormat>
  <Paragraphs>152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Leopold</dc:creator>
  <cp:lastModifiedBy>Emily Muskin</cp:lastModifiedBy>
  <cp:revision>186</cp:revision>
  <cp:lastPrinted>2017-10-04T18:19:27Z</cp:lastPrinted>
  <dcterms:created xsi:type="dcterms:W3CDTF">2016-08-25T17:56:56Z</dcterms:created>
  <dcterms:modified xsi:type="dcterms:W3CDTF">2019-01-25T20:38:58Z</dcterms:modified>
</cp:coreProperties>
</file>