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17373600" cy="10972800"/>
  <p:notesSz cx="9236075" cy="7010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577534" indent="-143127" algn="ctr" rtl="0" fontAlgn="base">
      <a:spcBef>
        <a:spcPct val="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56324" indent="-287512" algn="ctr" rtl="0" fontAlgn="base">
      <a:spcBef>
        <a:spcPct val="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733857" indent="-430640" algn="ctr" rtl="0" fontAlgn="base">
      <a:spcBef>
        <a:spcPct val="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312644" indent="-575023" algn="ctr" rtl="0" fontAlgn="base">
      <a:spcBef>
        <a:spcPct val="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1807933" algn="l" defTabSz="723173" rtl="0" eaLnBrk="1" latinLnBrk="0" hangingPunct="1"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169519" algn="l" defTabSz="723173" rtl="0" eaLnBrk="1" latinLnBrk="0" hangingPunct="1"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2531105" algn="l" defTabSz="723173" rtl="0" eaLnBrk="1" latinLnBrk="0" hangingPunct="1"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2892691" algn="l" defTabSz="723173" rtl="0" eaLnBrk="1" latinLnBrk="0" hangingPunct="1"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56">
          <p15:clr>
            <a:srgbClr val="A4A3A4"/>
          </p15:clr>
        </p15:guide>
        <p15:guide id="2" pos="54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99CCFF"/>
    <a:srgbClr val="FF6600"/>
    <a:srgbClr val="FF7C80"/>
    <a:srgbClr val="FFFF00"/>
    <a:srgbClr val="C0C0C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81" autoAdjust="0"/>
    <p:restoredTop sz="95887" autoAdjust="0"/>
  </p:normalViewPr>
  <p:slideViewPr>
    <p:cSldViewPr snapToGrid="0">
      <p:cViewPr varScale="1">
        <p:scale>
          <a:sx n="72" d="100"/>
          <a:sy n="72" d="100"/>
        </p:scale>
        <p:origin x="1452" y="42"/>
      </p:cViewPr>
      <p:guideLst>
        <p:guide orient="horz" pos="3456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2" d="100"/>
          <a:sy n="92" d="100"/>
        </p:scale>
        <p:origin x="-3006" y="-102"/>
      </p:cViewPr>
      <p:guideLst>
        <p:guide orient="horz" pos="2208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05228" cy="350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94" tIns="45197" rIns="90394" bIns="45197" numCol="1" anchor="t" anchorCtr="0" compatLnSpc="1">
            <a:prstTxWarp prst="textNoShape">
              <a:avLst/>
            </a:prstTxWarp>
          </a:bodyPr>
          <a:lstStyle>
            <a:lvl1pPr algn="l" defTabSz="9032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0848" y="0"/>
            <a:ext cx="4005227" cy="350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94" tIns="45197" rIns="90394" bIns="45197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659760"/>
            <a:ext cx="4005228" cy="35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94" tIns="45197" rIns="90394" bIns="45197" numCol="1" anchor="b" anchorCtr="0" compatLnSpc="1">
            <a:prstTxWarp prst="textNoShape">
              <a:avLst/>
            </a:prstTxWarp>
          </a:bodyPr>
          <a:lstStyle>
            <a:lvl1pPr algn="l" defTabSz="9032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0848" y="6659760"/>
            <a:ext cx="4005227" cy="35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94" tIns="45197" rIns="90394" bIns="45197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/>
            </a:lvl1pPr>
          </a:lstStyle>
          <a:p>
            <a:pPr>
              <a:defRPr/>
            </a:pPr>
            <a:fld id="{F6525B58-2499-4417-ACDD-8F269DAE2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049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3136" cy="3506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0849" y="0"/>
            <a:ext cx="4003136" cy="3506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0A1A4A-A836-46C8-8F41-E0C561FFF336}" type="datetimeFigureOut">
              <a:rPr lang="en-US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36825" y="525463"/>
            <a:ext cx="4162425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4444" y="3330482"/>
            <a:ext cx="7387187" cy="3154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555"/>
            <a:ext cx="4003136" cy="3506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0849" y="6658555"/>
            <a:ext cx="4003136" cy="3506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C5FDE34-E4C9-4860-90F2-F49EFF75F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0794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433151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867557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301962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736367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2171688" algn="l" defTabSz="86867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606025" algn="l" defTabSz="86867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3040360" algn="l" defTabSz="86867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474699" algn="l" defTabSz="86867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3021" y="3408692"/>
            <a:ext cx="14767560" cy="235204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06040" y="6217921"/>
            <a:ext cx="12161520" cy="2804160"/>
          </a:xfrm>
        </p:spPr>
        <p:txBody>
          <a:bodyPr/>
          <a:lstStyle>
            <a:lvl1pPr marL="0" indent="0" algn="ctr">
              <a:buNone/>
              <a:defRPr/>
            </a:lvl1pPr>
            <a:lvl2pPr marL="578495" indent="0" algn="ctr">
              <a:buNone/>
              <a:defRPr/>
            </a:lvl2pPr>
            <a:lvl3pPr marL="1156987" indent="0" algn="ctr">
              <a:buNone/>
              <a:defRPr/>
            </a:lvl3pPr>
            <a:lvl4pPr marL="1735483" indent="0" algn="ctr">
              <a:buNone/>
              <a:defRPr/>
            </a:lvl4pPr>
            <a:lvl5pPr marL="2313977" indent="0" algn="ctr">
              <a:buNone/>
              <a:defRPr/>
            </a:lvl5pPr>
            <a:lvl6pPr marL="2892468" indent="0" algn="ctr">
              <a:buNone/>
              <a:defRPr/>
            </a:lvl6pPr>
            <a:lvl7pPr marL="3470963" indent="0" algn="ctr">
              <a:buNone/>
              <a:defRPr/>
            </a:lvl7pPr>
            <a:lvl8pPr marL="4049459" indent="0" algn="ctr">
              <a:buNone/>
              <a:defRPr/>
            </a:lvl8pPr>
            <a:lvl9pPr marL="4627951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243A4-B43A-4732-BA74-046A7DB38C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C013F-AA72-45C8-B421-5619B87639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378691" y="975360"/>
            <a:ext cx="3691890" cy="877824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03030" y="975360"/>
            <a:ext cx="10786110" cy="877824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4F196-0602-4099-B502-5E9290A0BC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F8EA3-0921-4CE5-A179-1E9CED6282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396" y="7051043"/>
            <a:ext cx="14767560" cy="2179320"/>
          </a:xfrm>
        </p:spPr>
        <p:txBody>
          <a:bodyPr anchor="t"/>
          <a:lstStyle>
            <a:lvl1pPr algn="l">
              <a:defRPr sz="5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2396" y="4650749"/>
            <a:ext cx="14767560" cy="2400299"/>
          </a:xfrm>
        </p:spPr>
        <p:txBody>
          <a:bodyPr anchor="b"/>
          <a:lstStyle>
            <a:lvl1pPr marL="0" indent="0">
              <a:buNone/>
              <a:defRPr sz="2500"/>
            </a:lvl1pPr>
            <a:lvl2pPr marL="578495" indent="0">
              <a:buNone/>
              <a:defRPr sz="2300"/>
            </a:lvl2pPr>
            <a:lvl3pPr marL="1156987" indent="0">
              <a:buNone/>
              <a:defRPr sz="2000"/>
            </a:lvl3pPr>
            <a:lvl4pPr marL="1735483" indent="0">
              <a:buNone/>
              <a:defRPr sz="1900"/>
            </a:lvl4pPr>
            <a:lvl5pPr marL="2313977" indent="0">
              <a:buNone/>
              <a:defRPr sz="1900"/>
            </a:lvl5pPr>
            <a:lvl6pPr marL="2892468" indent="0">
              <a:buNone/>
              <a:defRPr sz="1900"/>
            </a:lvl6pPr>
            <a:lvl7pPr marL="3470963" indent="0">
              <a:buNone/>
              <a:defRPr sz="1900"/>
            </a:lvl7pPr>
            <a:lvl8pPr marL="4049459" indent="0">
              <a:buNone/>
              <a:defRPr sz="1900"/>
            </a:lvl8pPr>
            <a:lvl9pPr marL="4627951" indent="0">
              <a:buNone/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3260C-6174-491D-8ABE-B6F024A9DF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03020" y="3169920"/>
            <a:ext cx="7239000" cy="6583680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31580" y="3169920"/>
            <a:ext cx="7239000" cy="6583680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AE58E-D128-4E83-BC90-38695848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680" y="439430"/>
            <a:ext cx="15636240" cy="182880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8683" y="2456186"/>
            <a:ext cx="7676358" cy="1023618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8495" indent="0">
              <a:buNone/>
              <a:defRPr sz="2500" b="1"/>
            </a:lvl2pPr>
            <a:lvl3pPr marL="1156987" indent="0">
              <a:buNone/>
              <a:defRPr sz="2300" b="1"/>
            </a:lvl3pPr>
            <a:lvl4pPr marL="1735483" indent="0">
              <a:buNone/>
              <a:defRPr sz="2000" b="1"/>
            </a:lvl4pPr>
            <a:lvl5pPr marL="2313977" indent="0">
              <a:buNone/>
              <a:defRPr sz="2000" b="1"/>
            </a:lvl5pPr>
            <a:lvl6pPr marL="2892468" indent="0">
              <a:buNone/>
              <a:defRPr sz="2000" b="1"/>
            </a:lvl6pPr>
            <a:lvl7pPr marL="3470963" indent="0">
              <a:buNone/>
              <a:defRPr sz="2000" b="1"/>
            </a:lvl7pPr>
            <a:lvl8pPr marL="4049459" indent="0">
              <a:buNone/>
              <a:defRPr sz="2000" b="1"/>
            </a:lvl8pPr>
            <a:lvl9pPr marL="4627951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8683" y="3479803"/>
            <a:ext cx="7676358" cy="6322062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825552" y="2456186"/>
            <a:ext cx="7679374" cy="1023618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8495" indent="0">
              <a:buNone/>
              <a:defRPr sz="2500" b="1"/>
            </a:lvl2pPr>
            <a:lvl3pPr marL="1156987" indent="0">
              <a:buNone/>
              <a:defRPr sz="2300" b="1"/>
            </a:lvl3pPr>
            <a:lvl4pPr marL="1735483" indent="0">
              <a:buNone/>
              <a:defRPr sz="2000" b="1"/>
            </a:lvl4pPr>
            <a:lvl5pPr marL="2313977" indent="0">
              <a:buNone/>
              <a:defRPr sz="2000" b="1"/>
            </a:lvl5pPr>
            <a:lvl6pPr marL="2892468" indent="0">
              <a:buNone/>
              <a:defRPr sz="2000" b="1"/>
            </a:lvl6pPr>
            <a:lvl7pPr marL="3470963" indent="0">
              <a:buNone/>
              <a:defRPr sz="2000" b="1"/>
            </a:lvl7pPr>
            <a:lvl8pPr marL="4049459" indent="0">
              <a:buNone/>
              <a:defRPr sz="2000" b="1"/>
            </a:lvl8pPr>
            <a:lvl9pPr marL="4627951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825552" y="3479803"/>
            <a:ext cx="7679374" cy="6322062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94D7D-84DE-4F59-8281-7400A0546C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F2BDD-8AB3-442F-B89F-E61FE6E3F4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1C19E-A9BA-4FDC-8EED-8C9FD90DC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684" y="436878"/>
            <a:ext cx="5715794" cy="1859280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2603" y="436890"/>
            <a:ext cx="9712325" cy="9364981"/>
          </a:xfrm>
        </p:spPr>
        <p:txBody>
          <a:bodyPr/>
          <a:lstStyle>
            <a:lvl1pPr>
              <a:defRPr sz="4200"/>
            </a:lvl1pPr>
            <a:lvl2pPr>
              <a:defRPr sz="34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8684" y="2296170"/>
            <a:ext cx="5715794" cy="7505701"/>
          </a:xfrm>
        </p:spPr>
        <p:txBody>
          <a:bodyPr/>
          <a:lstStyle>
            <a:lvl1pPr marL="0" indent="0">
              <a:buNone/>
              <a:defRPr sz="1900"/>
            </a:lvl1pPr>
            <a:lvl2pPr marL="578495" indent="0">
              <a:buNone/>
              <a:defRPr sz="1600"/>
            </a:lvl2pPr>
            <a:lvl3pPr marL="1156987" indent="0">
              <a:buNone/>
              <a:defRPr sz="1100"/>
            </a:lvl3pPr>
            <a:lvl4pPr marL="1735483" indent="0">
              <a:buNone/>
              <a:defRPr sz="1000"/>
            </a:lvl4pPr>
            <a:lvl5pPr marL="2313977" indent="0">
              <a:buNone/>
              <a:defRPr sz="1000"/>
            </a:lvl5pPr>
            <a:lvl6pPr marL="2892468" indent="0">
              <a:buNone/>
              <a:defRPr sz="1000"/>
            </a:lvl6pPr>
            <a:lvl7pPr marL="3470963" indent="0">
              <a:buNone/>
              <a:defRPr sz="1000"/>
            </a:lvl7pPr>
            <a:lvl8pPr marL="4049459" indent="0">
              <a:buNone/>
              <a:defRPr sz="1000"/>
            </a:lvl8pPr>
            <a:lvl9pPr marL="4627951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E698F-559A-4E6D-B729-452C40EFA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5348" y="7680960"/>
            <a:ext cx="10424160" cy="906782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5348" y="980441"/>
            <a:ext cx="10424160" cy="6583680"/>
          </a:xfrm>
        </p:spPr>
        <p:txBody>
          <a:bodyPr/>
          <a:lstStyle>
            <a:lvl1pPr marL="0" indent="0">
              <a:buNone/>
              <a:defRPr sz="4200"/>
            </a:lvl1pPr>
            <a:lvl2pPr marL="578495" indent="0">
              <a:buNone/>
              <a:defRPr sz="3400"/>
            </a:lvl2pPr>
            <a:lvl3pPr marL="1156987" indent="0">
              <a:buNone/>
              <a:defRPr sz="3000"/>
            </a:lvl3pPr>
            <a:lvl4pPr marL="1735483" indent="0">
              <a:buNone/>
              <a:defRPr sz="2500"/>
            </a:lvl4pPr>
            <a:lvl5pPr marL="2313977" indent="0">
              <a:buNone/>
              <a:defRPr sz="2500"/>
            </a:lvl5pPr>
            <a:lvl6pPr marL="2892468" indent="0">
              <a:buNone/>
              <a:defRPr sz="2500"/>
            </a:lvl6pPr>
            <a:lvl7pPr marL="3470963" indent="0">
              <a:buNone/>
              <a:defRPr sz="2500"/>
            </a:lvl7pPr>
            <a:lvl8pPr marL="4049459" indent="0">
              <a:buNone/>
              <a:defRPr sz="2500"/>
            </a:lvl8pPr>
            <a:lvl9pPr marL="4627951" indent="0">
              <a:buNone/>
              <a:defRPr sz="2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05348" y="8587743"/>
            <a:ext cx="10424160" cy="1287778"/>
          </a:xfrm>
        </p:spPr>
        <p:txBody>
          <a:bodyPr/>
          <a:lstStyle>
            <a:lvl1pPr marL="0" indent="0">
              <a:buNone/>
              <a:defRPr sz="1900"/>
            </a:lvl1pPr>
            <a:lvl2pPr marL="578495" indent="0">
              <a:buNone/>
              <a:defRPr sz="1600"/>
            </a:lvl2pPr>
            <a:lvl3pPr marL="1156987" indent="0">
              <a:buNone/>
              <a:defRPr sz="1100"/>
            </a:lvl3pPr>
            <a:lvl4pPr marL="1735483" indent="0">
              <a:buNone/>
              <a:defRPr sz="1000"/>
            </a:lvl4pPr>
            <a:lvl5pPr marL="2313977" indent="0">
              <a:buNone/>
              <a:defRPr sz="1000"/>
            </a:lvl5pPr>
            <a:lvl6pPr marL="2892468" indent="0">
              <a:buNone/>
              <a:defRPr sz="1000"/>
            </a:lvl6pPr>
            <a:lvl7pPr marL="3470963" indent="0">
              <a:buNone/>
              <a:defRPr sz="1000"/>
            </a:lvl7pPr>
            <a:lvl8pPr marL="4049459" indent="0">
              <a:buNone/>
              <a:defRPr sz="1000"/>
            </a:lvl8pPr>
            <a:lvl9pPr marL="4627951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B1EB0-24D7-4CC8-BF99-BE2CDD0F0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02016" y="974726"/>
            <a:ext cx="14769571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5698" tIns="57850" rIns="115698" bIns="578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02016" y="3168654"/>
            <a:ext cx="14769571" cy="6584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5698" tIns="57850" rIns="115698" bIns="578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02018" y="9998076"/>
            <a:ext cx="362117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5698" tIns="57850" rIns="115698" bIns="57850" numCol="1" anchor="t" anchorCtr="0" compatLnSpc="1">
            <a:prstTxWarp prst="textNoShape">
              <a:avLst/>
            </a:prstTxWarp>
          </a:bodyPr>
          <a:lstStyle>
            <a:lvl1pPr algn="l">
              <a:defRPr sz="1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35316" y="9998076"/>
            <a:ext cx="5502981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5698" tIns="57850" rIns="115698" bIns="57850" numCol="1" anchor="t" anchorCtr="0" compatLnSpc="1">
            <a:prstTxWarp prst="textNoShape">
              <a:avLst/>
            </a:prstTxWarp>
          </a:bodyPr>
          <a:lstStyle>
            <a:lvl1pPr>
              <a:defRPr sz="1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2450413" y="9998076"/>
            <a:ext cx="3621176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5698" tIns="57850" rIns="115698" bIns="57850" numCol="1" anchor="t" anchorCtr="0" compatLnSpc="1">
            <a:prstTxWarp prst="textNoShape">
              <a:avLst/>
            </a:prstTxWarp>
          </a:bodyPr>
          <a:lstStyle>
            <a:lvl1pPr algn="r">
              <a:defRPr sz="1900"/>
            </a:lvl1pPr>
          </a:lstStyle>
          <a:p>
            <a:pPr>
              <a:defRPr/>
            </a:pPr>
            <a:fld id="{B1FD4E9B-6792-4697-AFE9-0A6BA1586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Times New Roman" pitchFamily="18" charset="0"/>
        </a:defRPr>
      </a:lvl5pPr>
      <a:lvl6pPr marL="578495" algn="ctr" rtl="0" fontAlgn="base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Times New Roman" pitchFamily="18" charset="0"/>
        </a:defRPr>
      </a:lvl6pPr>
      <a:lvl7pPr marL="1156987" algn="ctr" rtl="0" fontAlgn="base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Times New Roman" pitchFamily="18" charset="0"/>
        </a:defRPr>
      </a:lvl7pPr>
      <a:lvl8pPr marL="1735483" algn="ctr" rtl="0" fontAlgn="base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Times New Roman" pitchFamily="18" charset="0"/>
        </a:defRPr>
      </a:lvl8pPr>
      <a:lvl9pPr marL="2313977" algn="ctr" rtl="0" fontAlgn="base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Times New Roman" pitchFamily="18" charset="0"/>
        </a:defRPr>
      </a:lvl9pPr>
    </p:titleStyle>
    <p:bodyStyle>
      <a:lvl1pPr marL="431894" indent="-431894" algn="l" rtl="0" eaLnBrk="0" fontAlgn="base" hangingPunct="0">
        <a:spcBef>
          <a:spcPct val="20000"/>
        </a:spcBef>
        <a:spcAft>
          <a:spcPct val="0"/>
        </a:spcAft>
        <a:buChar char="•"/>
        <a:defRPr sz="4200">
          <a:solidFill>
            <a:schemeClr val="tx1"/>
          </a:solidFill>
          <a:latin typeface="+mn-lt"/>
          <a:ea typeface="+mn-ea"/>
          <a:cs typeface="+mn-cs"/>
        </a:defRPr>
      </a:lvl1pPr>
      <a:lvl2pPr marL="939121" indent="-360331" algn="l" rtl="0" eaLnBrk="0" fontAlgn="base" hangingPunct="0">
        <a:spcBef>
          <a:spcPct val="20000"/>
        </a:spcBef>
        <a:spcAft>
          <a:spcPct val="0"/>
        </a:spcAft>
        <a:buChar char="–"/>
        <a:defRPr sz="3400">
          <a:solidFill>
            <a:schemeClr val="tx1"/>
          </a:solidFill>
          <a:latin typeface="+mn-lt"/>
        </a:defRPr>
      </a:lvl2pPr>
      <a:lvl3pPr marL="1443834" indent="-287512" algn="l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tx1"/>
          </a:solidFill>
          <a:latin typeface="+mn-lt"/>
        </a:defRPr>
      </a:lvl3pPr>
      <a:lvl4pPr marL="2023879" indent="-287512" algn="l" rtl="0" eaLnBrk="0" fontAlgn="base" hangingPunct="0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4pPr>
      <a:lvl5pPr marL="2602668" indent="-287512" algn="l" rtl="0" eaLnBrk="0" fontAlgn="base" hangingPunct="0">
        <a:spcBef>
          <a:spcPct val="20000"/>
        </a:spcBef>
        <a:spcAft>
          <a:spcPct val="0"/>
        </a:spcAft>
        <a:buChar char="»"/>
        <a:defRPr sz="2500">
          <a:solidFill>
            <a:schemeClr val="tx1"/>
          </a:solidFill>
          <a:latin typeface="+mn-lt"/>
        </a:defRPr>
      </a:lvl5pPr>
      <a:lvl6pPr marL="3181717" indent="-289248" algn="l" rtl="0" fontAlgn="base">
        <a:spcBef>
          <a:spcPct val="20000"/>
        </a:spcBef>
        <a:spcAft>
          <a:spcPct val="0"/>
        </a:spcAft>
        <a:buChar char="»"/>
        <a:defRPr sz="2500">
          <a:solidFill>
            <a:schemeClr val="tx1"/>
          </a:solidFill>
          <a:latin typeface="+mn-lt"/>
        </a:defRPr>
      </a:lvl6pPr>
      <a:lvl7pPr marL="3760211" indent="-289248" algn="l" rtl="0" fontAlgn="base">
        <a:spcBef>
          <a:spcPct val="20000"/>
        </a:spcBef>
        <a:spcAft>
          <a:spcPct val="0"/>
        </a:spcAft>
        <a:buChar char="»"/>
        <a:defRPr sz="2500">
          <a:solidFill>
            <a:schemeClr val="tx1"/>
          </a:solidFill>
          <a:latin typeface="+mn-lt"/>
        </a:defRPr>
      </a:lvl7pPr>
      <a:lvl8pPr marL="4338705" indent="-289248" algn="l" rtl="0" fontAlgn="base">
        <a:spcBef>
          <a:spcPct val="20000"/>
        </a:spcBef>
        <a:spcAft>
          <a:spcPct val="0"/>
        </a:spcAft>
        <a:buChar char="»"/>
        <a:defRPr sz="2500">
          <a:solidFill>
            <a:schemeClr val="tx1"/>
          </a:solidFill>
          <a:latin typeface="+mn-lt"/>
        </a:defRPr>
      </a:lvl8pPr>
      <a:lvl9pPr marL="4917199" indent="-289248" algn="l" rtl="0" fontAlgn="base">
        <a:spcBef>
          <a:spcPct val="20000"/>
        </a:spcBef>
        <a:spcAft>
          <a:spcPct val="0"/>
        </a:spcAft>
        <a:buChar char="»"/>
        <a:defRPr sz="2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156987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78495" algn="l" defTabSz="1156987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56987" algn="l" defTabSz="1156987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35483" algn="l" defTabSz="1156987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3977" algn="l" defTabSz="1156987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92468" algn="l" defTabSz="1156987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70963" algn="l" defTabSz="1156987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49459" algn="l" defTabSz="1156987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27951" algn="l" defTabSz="1156987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1" name="Straight Arrow Connector 337">
            <a:extLst>
              <a:ext uri="{FF2B5EF4-FFF2-40B4-BE49-F238E27FC236}">
                <a16:creationId xmlns:a16="http://schemas.microsoft.com/office/drawing/2014/main" id="{C55EA13B-E161-4868-99FF-219529601439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13262857" y="8045641"/>
            <a:ext cx="1295401" cy="1676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2050" name="AutoShape 5"/>
          <p:cNvSpPr>
            <a:spLocks noChangeArrowheads="1"/>
          </p:cNvSpPr>
          <p:nvPr/>
        </p:nvSpPr>
        <p:spPr bwMode="auto">
          <a:xfrm>
            <a:off x="5789844" y="388677"/>
            <a:ext cx="3458634" cy="7467600"/>
          </a:xfrm>
          <a:prstGeom prst="flowChartProcess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1070" tIns="40536" rIns="81070" bIns="40536" anchor="ctr"/>
          <a:lstStyle/>
          <a:p>
            <a:endParaRPr lang="en-US" sz="1000" b="1" dirty="0">
              <a:latin typeface="Arial" charset="0"/>
              <a:cs typeface="Arial" charset="0"/>
            </a:endParaRPr>
          </a:p>
        </p:txBody>
      </p:sp>
      <p:sp>
        <p:nvSpPr>
          <p:cNvPr id="2051" name="Line 446"/>
          <p:cNvSpPr>
            <a:spLocks noChangeShapeType="1"/>
          </p:cNvSpPr>
          <p:nvPr/>
        </p:nvSpPr>
        <p:spPr bwMode="auto">
          <a:xfrm flipV="1">
            <a:off x="7084652" y="914400"/>
            <a:ext cx="1948" cy="692586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lIns="81070" tIns="40536" rIns="81070" bIns="40536"/>
          <a:lstStyle/>
          <a:p>
            <a:endParaRPr lang="en-US" sz="1000" b="1" dirty="0"/>
          </a:p>
        </p:txBody>
      </p:sp>
      <p:cxnSp>
        <p:nvCxnSpPr>
          <p:cNvPr id="2052" name="AutoShape 449"/>
          <p:cNvCxnSpPr>
            <a:cxnSpLocks noChangeShapeType="1"/>
          </p:cNvCxnSpPr>
          <p:nvPr/>
        </p:nvCxnSpPr>
        <p:spPr bwMode="auto">
          <a:xfrm>
            <a:off x="8128004" y="6933413"/>
            <a:ext cx="1126066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sp>
        <p:nvSpPr>
          <p:cNvPr id="2053" name="Line 431"/>
          <p:cNvSpPr>
            <a:spLocks noChangeShapeType="1"/>
          </p:cNvSpPr>
          <p:nvPr/>
        </p:nvSpPr>
        <p:spPr bwMode="auto">
          <a:xfrm flipV="1">
            <a:off x="8139602" y="914399"/>
            <a:ext cx="13798" cy="6932609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lIns="81070" tIns="40536" rIns="81070" bIns="40536"/>
          <a:lstStyle/>
          <a:p>
            <a:endParaRPr lang="en-US" sz="1000" b="1" dirty="0"/>
          </a:p>
        </p:txBody>
      </p:sp>
      <p:cxnSp>
        <p:nvCxnSpPr>
          <p:cNvPr id="2054" name="AutoShape 449"/>
          <p:cNvCxnSpPr>
            <a:cxnSpLocks noChangeShapeType="1"/>
          </p:cNvCxnSpPr>
          <p:nvPr/>
        </p:nvCxnSpPr>
        <p:spPr bwMode="auto">
          <a:xfrm>
            <a:off x="8172454" y="2514597"/>
            <a:ext cx="104563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sp>
        <p:nvSpPr>
          <p:cNvPr id="2055" name="Text Box 450"/>
          <p:cNvSpPr txBox="1">
            <a:spLocks noChangeArrowheads="1"/>
          </p:cNvSpPr>
          <p:nvPr/>
        </p:nvSpPr>
        <p:spPr bwMode="auto">
          <a:xfrm>
            <a:off x="8284636" y="7086605"/>
            <a:ext cx="836172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r>
              <a:rPr lang="en-US" sz="1000" b="1" dirty="0">
                <a:latin typeface="Arial" charset="0"/>
                <a:cs typeface="Arial" charset="0"/>
              </a:rPr>
              <a:t>IFC</a:t>
            </a:r>
          </a:p>
        </p:txBody>
      </p:sp>
      <p:sp>
        <p:nvSpPr>
          <p:cNvPr id="2056" name="Text Box 451"/>
          <p:cNvSpPr txBox="1">
            <a:spLocks noChangeArrowheads="1"/>
          </p:cNvSpPr>
          <p:nvPr/>
        </p:nvSpPr>
        <p:spPr bwMode="auto">
          <a:xfrm>
            <a:off x="8229600" y="6165048"/>
            <a:ext cx="965200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r>
              <a:rPr lang="en-US" sz="1000" b="1" dirty="0">
                <a:latin typeface="Arial" charset="0"/>
                <a:cs typeface="Arial" charset="0"/>
              </a:rPr>
              <a:t>I2C Port 1</a:t>
            </a:r>
          </a:p>
        </p:txBody>
      </p:sp>
      <p:sp>
        <p:nvSpPr>
          <p:cNvPr id="2057" name="Text Box 423"/>
          <p:cNvSpPr txBox="1">
            <a:spLocks noChangeArrowheads="1"/>
          </p:cNvSpPr>
          <p:nvPr/>
        </p:nvSpPr>
        <p:spPr bwMode="auto">
          <a:xfrm>
            <a:off x="8153400" y="1447800"/>
            <a:ext cx="1126066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latin typeface="Arial" charset="0"/>
                <a:cs typeface="Arial" charset="0"/>
              </a:rPr>
              <a:t>EC 1</a:t>
            </a:r>
          </a:p>
        </p:txBody>
      </p:sp>
      <p:sp>
        <p:nvSpPr>
          <p:cNvPr id="2058" name="Text Box 451"/>
          <p:cNvSpPr txBox="1">
            <a:spLocks noChangeArrowheads="1"/>
          </p:cNvSpPr>
          <p:nvPr/>
        </p:nvSpPr>
        <p:spPr bwMode="auto">
          <a:xfrm>
            <a:off x="5957626" y="4046785"/>
            <a:ext cx="821090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r>
              <a:rPr lang="en-US" sz="1000" b="1" dirty="0">
                <a:latin typeface="Arial" charset="0"/>
                <a:cs typeface="Arial" charset="0"/>
              </a:rPr>
              <a:t>IEEE 1588</a:t>
            </a:r>
          </a:p>
        </p:txBody>
      </p:sp>
      <p:sp>
        <p:nvSpPr>
          <p:cNvPr id="2059" name="Text Box 451"/>
          <p:cNvSpPr txBox="1">
            <a:spLocks noChangeArrowheads="1"/>
          </p:cNvSpPr>
          <p:nvPr/>
        </p:nvSpPr>
        <p:spPr bwMode="auto">
          <a:xfrm>
            <a:off x="5963109" y="5994543"/>
            <a:ext cx="754151" cy="389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1070" tIns="40536" rIns="81070" bIns="40536">
            <a:spAutoFit/>
          </a:bodyPr>
          <a:lstStyle/>
          <a:p>
            <a:r>
              <a:rPr lang="en-US" sz="1000" b="1" dirty="0">
                <a:latin typeface="Arial" charset="0"/>
                <a:cs typeface="Arial" charset="0"/>
              </a:rPr>
              <a:t>SERDES</a:t>
            </a:r>
          </a:p>
          <a:p>
            <a:r>
              <a:rPr lang="en-US" sz="1000" b="1" dirty="0">
                <a:latin typeface="Arial" charset="0"/>
                <a:cs typeface="Arial" charset="0"/>
              </a:rPr>
              <a:t>CLOCKS</a:t>
            </a:r>
          </a:p>
        </p:txBody>
      </p:sp>
      <p:sp>
        <p:nvSpPr>
          <p:cNvPr id="2060" name="Text Box 451"/>
          <p:cNvSpPr txBox="1">
            <a:spLocks noChangeArrowheads="1"/>
          </p:cNvSpPr>
          <p:nvPr/>
        </p:nvSpPr>
        <p:spPr bwMode="auto">
          <a:xfrm>
            <a:off x="8284635" y="3886201"/>
            <a:ext cx="821090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r>
              <a:rPr lang="en-US" sz="1000" b="1" dirty="0">
                <a:latin typeface="Arial" charset="0"/>
                <a:cs typeface="Arial" charset="0"/>
              </a:rPr>
              <a:t>UART 1</a:t>
            </a:r>
          </a:p>
        </p:txBody>
      </p:sp>
      <p:sp>
        <p:nvSpPr>
          <p:cNvPr id="2061" name="Text Box 451"/>
          <p:cNvSpPr txBox="1">
            <a:spLocks noChangeArrowheads="1"/>
          </p:cNvSpPr>
          <p:nvPr/>
        </p:nvSpPr>
        <p:spPr bwMode="auto">
          <a:xfrm>
            <a:off x="5947428" y="6802471"/>
            <a:ext cx="821090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r>
              <a:rPr lang="en-US" sz="1000" b="1" dirty="0">
                <a:latin typeface="Arial" charset="0"/>
                <a:cs typeface="Arial" charset="0"/>
              </a:rPr>
              <a:t>SYSCLK</a:t>
            </a:r>
          </a:p>
        </p:txBody>
      </p:sp>
      <p:sp>
        <p:nvSpPr>
          <p:cNvPr id="2062" name="Text Box 451"/>
          <p:cNvSpPr txBox="1">
            <a:spLocks noChangeArrowheads="1"/>
          </p:cNvSpPr>
          <p:nvPr/>
        </p:nvSpPr>
        <p:spPr bwMode="auto">
          <a:xfrm>
            <a:off x="8284635" y="5707848"/>
            <a:ext cx="821090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r>
              <a:rPr lang="en-US" sz="1000" b="1" dirty="0" err="1">
                <a:latin typeface="Arial" charset="0"/>
                <a:cs typeface="Arial" charset="0"/>
              </a:rPr>
              <a:t>eSDHC</a:t>
            </a:r>
            <a:endParaRPr lang="en-US" sz="1000" b="1" dirty="0">
              <a:latin typeface="Arial" charset="0"/>
              <a:cs typeface="Arial" charset="0"/>
            </a:endParaRPr>
          </a:p>
        </p:txBody>
      </p:sp>
      <p:cxnSp>
        <p:nvCxnSpPr>
          <p:cNvPr id="2063" name="AutoShape 430"/>
          <p:cNvCxnSpPr>
            <a:cxnSpLocks noChangeShapeType="1"/>
          </p:cNvCxnSpPr>
          <p:nvPr/>
        </p:nvCxnSpPr>
        <p:spPr bwMode="auto">
          <a:xfrm flipV="1">
            <a:off x="8149165" y="3650055"/>
            <a:ext cx="1099313" cy="4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2064" name="AutoShape 430"/>
          <p:cNvCxnSpPr>
            <a:cxnSpLocks noChangeShapeType="1"/>
          </p:cNvCxnSpPr>
          <p:nvPr/>
        </p:nvCxnSpPr>
        <p:spPr bwMode="auto">
          <a:xfrm>
            <a:off x="8146501" y="6472175"/>
            <a:ext cx="1103336" cy="4825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2065" name="AutoShape 430"/>
          <p:cNvCxnSpPr>
            <a:cxnSpLocks noChangeShapeType="1"/>
          </p:cNvCxnSpPr>
          <p:nvPr/>
        </p:nvCxnSpPr>
        <p:spPr bwMode="auto">
          <a:xfrm>
            <a:off x="8153400" y="6086662"/>
            <a:ext cx="1096437" cy="9338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sp>
        <p:nvSpPr>
          <p:cNvPr id="2066" name="Text Box 451"/>
          <p:cNvSpPr txBox="1">
            <a:spLocks noChangeArrowheads="1"/>
          </p:cNvSpPr>
          <p:nvPr/>
        </p:nvSpPr>
        <p:spPr bwMode="auto">
          <a:xfrm>
            <a:off x="8284635" y="5257803"/>
            <a:ext cx="821090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r>
              <a:rPr lang="en-US" sz="1000" b="1" dirty="0" err="1">
                <a:latin typeface="Arial" charset="0"/>
                <a:cs typeface="Arial" charset="0"/>
              </a:rPr>
              <a:t>eSPI</a:t>
            </a:r>
            <a:endParaRPr lang="en-US" sz="1000" b="1" dirty="0">
              <a:latin typeface="Arial" charset="0"/>
              <a:cs typeface="Arial" charset="0"/>
            </a:endParaRPr>
          </a:p>
        </p:txBody>
      </p:sp>
      <p:sp>
        <p:nvSpPr>
          <p:cNvPr id="2067" name="Text Box 451"/>
          <p:cNvSpPr txBox="1">
            <a:spLocks noChangeArrowheads="1"/>
          </p:cNvSpPr>
          <p:nvPr/>
        </p:nvSpPr>
        <p:spPr bwMode="auto">
          <a:xfrm>
            <a:off x="8172448" y="7486426"/>
            <a:ext cx="1062390" cy="389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r>
              <a:rPr lang="en-US" sz="1000" b="1" dirty="0">
                <a:latin typeface="Arial" charset="0"/>
                <a:cs typeface="Arial" charset="0"/>
              </a:rPr>
              <a:t>Debug</a:t>
            </a:r>
          </a:p>
          <a:p>
            <a:r>
              <a:rPr lang="en-US" sz="1000" b="1" dirty="0">
                <a:latin typeface="Arial" charset="0"/>
                <a:cs typeface="Arial" charset="0"/>
              </a:rPr>
              <a:t>JTAG / COP</a:t>
            </a: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11963400" y="914400"/>
            <a:ext cx="986370" cy="4572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1070" tIns="40536" rIns="81070" bIns="40536" anchor="ctr"/>
          <a:lstStyle/>
          <a:p>
            <a:r>
              <a:rPr lang="en-US" sz="1000" b="1" dirty="0">
                <a:latin typeface="Arial" charset="0"/>
                <a:cs typeface="Arial" charset="0"/>
              </a:rPr>
              <a:t>2x16 DDR3L</a:t>
            </a:r>
          </a:p>
          <a:p>
            <a:r>
              <a:rPr lang="en-US" sz="1000" b="1" dirty="0">
                <a:latin typeface="Arial" charset="0"/>
                <a:cs typeface="Arial" charset="0"/>
              </a:rPr>
              <a:t>X32 bit only</a:t>
            </a:r>
          </a:p>
        </p:txBody>
      </p:sp>
      <p:sp>
        <p:nvSpPr>
          <p:cNvPr id="2069" name="Text Box 450"/>
          <p:cNvSpPr txBox="1">
            <a:spLocks noChangeArrowheads="1"/>
          </p:cNvSpPr>
          <p:nvPr/>
        </p:nvSpPr>
        <p:spPr bwMode="auto">
          <a:xfrm>
            <a:off x="8229600" y="990600"/>
            <a:ext cx="836172" cy="389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r>
              <a:rPr lang="en-US" sz="1000" b="1" dirty="0">
                <a:latin typeface="Arial" charset="0"/>
                <a:cs typeface="Arial" charset="0"/>
              </a:rPr>
              <a:t>32/64-bit DDR3</a:t>
            </a:r>
          </a:p>
        </p:txBody>
      </p:sp>
      <p:cxnSp>
        <p:nvCxnSpPr>
          <p:cNvPr id="2070" name="AutoShape 449"/>
          <p:cNvCxnSpPr>
            <a:cxnSpLocks noChangeShapeType="1"/>
          </p:cNvCxnSpPr>
          <p:nvPr/>
        </p:nvCxnSpPr>
        <p:spPr bwMode="auto">
          <a:xfrm flipV="1">
            <a:off x="8153400" y="1380636"/>
            <a:ext cx="1095078" cy="3666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sp>
        <p:nvSpPr>
          <p:cNvPr id="2071" name="Text Box 451"/>
          <p:cNvSpPr txBox="1">
            <a:spLocks noChangeArrowheads="1"/>
          </p:cNvSpPr>
          <p:nvPr/>
        </p:nvSpPr>
        <p:spPr bwMode="auto">
          <a:xfrm>
            <a:off x="8259234" y="6546048"/>
            <a:ext cx="884766" cy="389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r>
              <a:rPr lang="en-US" sz="1000" b="1" dirty="0">
                <a:latin typeface="Arial" charset="0"/>
                <a:cs typeface="Arial" charset="0"/>
              </a:rPr>
              <a:t>I2C Ports 2,3,4</a:t>
            </a:r>
          </a:p>
        </p:txBody>
      </p:sp>
      <p:sp>
        <p:nvSpPr>
          <p:cNvPr id="2072" name="Text Box 451"/>
          <p:cNvSpPr txBox="1">
            <a:spLocks noChangeArrowheads="1"/>
          </p:cNvSpPr>
          <p:nvPr/>
        </p:nvSpPr>
        <p:spPr bwMode="auto">
          <a:xfrm>
            <a:off x="8280578" y="4304237"/>
            <a:ext cx="821090" cy="389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r>
              <a:rPr lang="en-US" sz="1000" b="1" dirty="0">
                <a:latin typeface="Arial" charset="0"/>
                <a:cs typeface="Arial" charset="0"/>
              </a:rPr>
              <a:t>UART </a:t>
            </a:r>
          </a:p>
          <a:p>
            <a:r>
              <a:rPr lang="en-US" sz="1000" b="1" dirty="0">
                <a:latin typeface="Arial" charset="0"/>
                <a:cs typeface="Arial" charset="0"/>
              </a:rPr>
              <a:t>2, 3, 4</a:t>
            </a:r>
          </a:p>
        </p:txBody>
      </p:sp>
      <p:sp>
        <p:nvSpPr>
          <p:cNvPr id="2073" name="AutoShape 129"/>
          <p:cNvSpPr>
            <a:spLocks noChangeArrowheads="1"/>
          </p:cNvSpPr>
          <p:nvPr/>
        </p:nvSpPr>
        <p:spPr bwMode="auto">
          <a:xfrm>
            <a:off x="8178801" y="8354386"/>
            <a:ext cx="1045632" cy="381000"/>
          </a:xfrm>
          <a:prstGeom prst="flowChartAlternateProcess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1070" tIns="40536" rIns="81070" bIns="40536" anchor="ctr"/>
          <a:lstStyle/>
          <a:p>
            <a:r>
              <a:rPr lang="en-US" sz="1000" b="1" dirty="0">
                <a:latin typeface="Arial" charset="0"/>
                <a:cs typeface="Arial" charset="0"/>
              </a:rPr>
              <a:t>16-Pin Header</a:t>
            </a:r>
          </a:p>
          <a:p>
            <a:r>
              <a:rPr lang="en-US" sz="1000" b="1" dirty="0">
                <a:latin typeface="Arial" charset="0"/>
                <a:cs typeface="Arial" charset="0"/>
              </a:rPr>
              <a:t>JTAG / COP</a:t>
            </a:r>
          </a:p>
        </p:txBody>
      </p:sp>
      <p:sp>
        <p:nvSpPr>
          <p:cNvPr id="185" name="AutoShape 24"/>
          <p:cNvSpPr>
            <a:spLocks noChangeArrowheads="1"/>
          </p:cNvSpPr>
          <p:nvPr/>
        </p:nvSpPr>
        <p:spPr bwMode="auto">
          <a:xfrm>
            <a:off x="9249835" y="7010402"/>
            <a:ext cx="5871632" cy="488950"/>
          </a:xfrm>
          <a:prstGeom prst="leftRightArrow">
            <a:avLst>
              <a:gd name="adj1" fmla="val 50000"/>
              <a:gd name="adj2" fmla="val 44595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99000"/>
              </a:srgbClr>
            </a:outerShdw>
          </a:effectLst>
        </p:spPr>
        <p:txBody>
          <a:bodyPr wrap="none" lIns="81070" tIns="40536" rIns="81070" bIns="40536" anchor="ctr"/>
          <a:lstStyle/>
          <a:p>
            <a:pPr>
              <a:defRPr/>
            </a:pPr>
            <a:r>
              <a:rPr lang="en-US" sz="1000" b="1" dirty="0">
                <a:latin typeface="Arial" pitchFamily="34" charset="0"/>
                <a:cs typeface="Arial" pitchFamily="34" charset="0"/>
              </a:rPr>
              <a:t>Integrated Flash Controller 16xAddress/Data[0:15] / 16xAddress[16:31] / Control signals</a:t>
            </a:r>
          </a:p>
        </p:txBody>
      </p:sp>
      <p:sp>
        <p:nvSpPr>
          <p:cNvPr id="2075" name="Rectangle 16"/>
          <p:cNvSpPr>
            <a:spLocks noChangeArrowheads="1"/>
          </p:cNvSpPr>
          <p:nvPr/>
        </p:nvSpPr>
        <p:spPr bwMode="auto">
          <a:xfrm>
            <a:off x="12126564" y="8688400"/>
            <a:ext cx="1126066" cy="684199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1070" tIns="40536" rIns="81070" bIns="40536" anchor="ctr"/>
          <a:lstStyle/>
          <a:p>
            <a:r>
              <a:rPr lang="en-US" sz="1000" b="1" dirty="0">
                <a:latin typeface="Arial" charset="0"/>
                <a:cs typeface="Arial" charset="0"/>
              </a:rPr>
              <a:t>NOR FLASH</a:t>
            </a:r>
          </a:p>
          <a:p>
            <a:r>
              <a:rPr lang="en-US" sz="1000" b="1" dirty="0">
                <a:latin typeface="Arial" charset="0"/>
                <a:cs typeface="Arial" charset="0"/>
              </a:rPr>
              <a:t>1x16</a:t>
            </a:r>
          </a:p>
          <a:p>
            <a:r>
              <a:rPr lang="en-US" sz="1000" b="1" dirty="0">
                <a:latin typeface="Arial" charset="0"/>
                <a:cs typeface="Arial" charset="0"/>
              </a:rPr>
              <a:t>Up to 2Gb</a:t>
            </a:r>
          </a:p>
          <a:p>
            <a:r>
              <a:rPr lang="en-US" sz="1000" b="1" dirty="0">
                <a:latin typeface="Arial" charset="0"/>
                <a:cs typeface="Arial" charset="0"/>
              </a:rPr>
              <a:t>(128M x 16)</a:t>
            </a:r>
          </a:p>
        </p:txBody>
      </p:sp>
      <p:sp>
        <p:nvSpPr>
          <p:cNvPr id="187" name="Rectangle 339"/>
          <p:cNvSpPr>
            <a:spLocks noChangeArrowheads="1"/>
          </p:cNvSpPr>
          <p:nvPr/>
        </p:nvSpPr>
        <p:spPr bwMode="auto">
          <a:xfrm>
            <a:off x="11385729" y="5645951"/>
            <a:ext cx="723900" cy="381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1070" tIns="40536" rIns="81070" bIns="40536" anchor="ctr"/>
          <a:lstStyle/>
          <a:p>
            <a:pPr>
              <a:defRPr/>
            </a:pPr>
            <a:r>
              <a:rPr lang="en-US" sz="1000" b="1" dirty="0">
                <a:latin typeface="Arial" pitchFamily="34" charset="0"/>
                <a:cs typeface="Arial" pitchFamily="34" charset="0"/>
              </a:rPr>
              <a:t>EEPROM</a:t>
            </a:r>
          </a:p>
        </p:txBody>
      </p:sp>
      <p:sp>
        <p:nvSpPr>
          <p:cNvPr id="2077" name="Text Box 621"/>
          <p:cNvSpPr txBox="1">
            <a:spLocks noChangeArrowheads="1"/>
          </p:cNvSpPr>
          <p:nvPr/>
        </p:nvSpPr>
        <p:spPr bwMode="auto">
          <a:xfrm>
            <a:off x="9377433" y="6106700"/>
            <a:ext cx="723900" cy="262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7977" tIns="53990" rIns="107977" bIns="53990">
            <a:spAutoFit/>
          </a:bodyPr>
          <a:lstStyle/>
          <a:p>
            <a:r>
              <a:rPr lang="en-US" sz="1000" b="1" dirty="0">
                <a:latin typeface="Arial" charset="0"/>
                <a:cs typeface="Arial" charset="0"/>
              </a:rPr>
              <a:t>I2C1</a:t>
            </a:r>
          </a:p>
        </p:txBody>
      </p:sp>
      <p:cxnSp>
        <p:nvCxnSpPr>
          <p:cNvPr id="2078" name="Straight Arrow Connector 400"/>
          <p:cNvCxnSpPr>
            <a:cxnSpLocks noChangeShapeType="1"/>
          </p:cNvCxnSpPr>
          <p:nvPr/>
        </p:nvCxnSpPr>
        <p:spPr bwMode="auto">
          <a:xfrm flipH="1">
            <a:off x="11787900" y="6026951"/>
            <a:ext cx="1676" cy="304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2079" name="Straight Connector 108"/>
          <p:cNvCxnSpPr>
            <a:cxnSpLocks noChangeShapeType="1"/>
          </p:cNvCxnSpPr>
          <p:nvPr/>
        </p:nvCxnSpPr>
        <p:spPr bwMode="auto">
          <a:xfrm>
            <a:off x="5791200" y="914400"/>
            <a:ext cx="345863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0" name="AutoShape 449"/>
          <p:cNvCxnSpPr>
            <a:cxnSpLocks noChangeShapeType="1"/>
          </p:cNvCxnSpPr>
          <p:nvPr/>
        </p:nvCxnSpPr>
        <p:spPr bwMode="auto">
          <a:xfrm>
            <a:off x="8153400" y="1752600"/>
            <a:ext cx="109507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sp>
        <p:nvSpPr>
          <p:cNvPr id="194" name="AutoShape 388"/>
          <p:cNvSpPr>
            <a:spLocks noChangeArrowheads="1"/>
          </p:cNvSpPr>
          <p:nvPr/>
        </p:nvSpPr>
        <p:spPr bwMode="auto">
          <a:xfrm>
            <a:off x="9269218" y="914400"/>
            <a:ext cx="2686562" cy="457201"/>
          </a:xfrm>
          <a:prstGeom prst="leftRightArrow">
            <a:avLst>
              <a:gd name="adj1" fmla="val 50000"/>
              <a:gd name="adj2" fmla="val 46586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99000"/>
              </a:srgbClr>
            </a:outerShdw>
          </a:effectLst>
        </p:spPr>
        <p:txBody>
          <a:bodyPr wrap="none" lIns="81070" tIns="40536" rIns="81070" bIns="40536" anchor="ctr"/>
          <a:lstStyle/>
          <a:p>
            <a:pPr>
              <a:defRPr/>
            </a:pPr>
            <a:r>
              <a:rPr lang="en-US" sz="1000" b="1" dirty="0">
                <a:latin typeface="Arial" pitchFamily="34" charset="0"/>
                <a:cs typeface="Arial" pitchFamily="34" charset="0"/>
              </a:rPr>
              <a:t>16xAddr, 3 Bank 32xData, CTRL</a:t>
            </a:r>
          </a:p>
        </p:txBody>
      </p:sp>
      <p:cxnSp>
        <p:nvCxnSpPr>
          <p:cNvPr id="2085" name="Straight Arrow Connector 388"/>
          <p:cNvCxnSpPr>
            <a:cxnSpLocks noChangeShapeType="1"/>
          </p:cNvCxnSpPr>
          <p:nvPr/>
        </p:nvCxnSpPr>
        <p:spPr bwMode="auto">
          <a:xfrm rot="10800000">
            <a:off x="9249834" y="5867403"/>
            <a:ext cx="723900" cy="1589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2086" name="Straight Arrow Connector 337"/>
          <p:cNvCxnSpPr>
            <a:cxnSpLocks noChangeShapeType="1"/>
          </p:cNvCxnSpPr>
          <p:nvPr/>
        </p:nvCxnSpPr>
        <p:spPr bwMode="auto">
          <a:xfrm rot="5400000" flipH="1" flipV="1">
            <a:off x="10292072" y="8038267"/>
            <a:ext cx="1295401" cy="1676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2087" name="Straight Arrow Connector 388"/>
          <p:cNvCxnSpPr>
            <a:cxnSpLocks noChangeShapeType="1"/>
            <a:stCxn id="2143" idx="1"/>
          </p:cNvCxnSpPr>
          <p:nvPr/>
        </p:nvCxnSpPr>
        <p:spPr bwMode="auto">
          <a:xfrm flipH="1">
            <a:off x="9249838" y="4025305"/>
            <a:ext cx="1366652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2088" name="Text Box 451"/>
          <p:cNvSpPr txBox="1">
            <a:spLocks noChangeArrowheads="1"/>
          </p:cNvSpPr>
          <p:nvPr/>
        </p:nvSpPr>
        <p:spPr bwMode="auto">
          <a:xfrm>
            <a:off x="8284635" y="4800603"/>
            <a:ext cx="821090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r>
              <a:rPr lang="en-US" sz="1000" b="1" dirty="0">
                <a:latin typeface="Arial" charset="0"/>
                <a:cs typeface="Arial" charset="0"/>
              </a:rPr>
              <a:t>GPIO</a:t>
            </a:r>
          </a:p>
        </p:txBody>
      </p:sp>
      <p:sp>
        <p:nvSpPr>
          <p:cNvPr id="2089" name="Rectangle 16"/>
          <p:cNvSpPr>
            <a:spLocks noChangeArrowheads="1"/>
          </p:cNvSpPr>
          <p:nvPr/>
        </p:nvSpPr>
        <p:spPr bwMode="auto">
          <a:xfrm>
            <a:off x="2591150" y="5716359"/>
            <a:ext cx="618315" cy="453889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1070" tIns="40536" rIns="81070" bIns="40536" anchor="ctr"/>
          <a:lstStyle/>
          <a:p>
            <a:r>
              <a:rPr lang="en-US" sz="900" b="1" dirty="0">
                <a:latin typeface="Arial" charset="0"/>
                <a:cs typeface="Arial" charset="0"/>
              </a:rPr>
              <a:t>125 /</a:t>
            </a:r>
          </a:p>
          <a:p>
            <a:r>
              <a:rPr lang="en-US" sz="900" b="1" dirty="0">
                <a:latin typeface="Arial" charset="0"/>
                <a:cs typeface="Arial" charset="0"/>
              </a:rPr>
              <a:t>156.25 </a:t>
            </a:r>
          </a:p>
          <a:p>
            <a:r>
              <a:rPr lang="en-US" sz="900" b="1" dirty="0">
                <a:latin typeface="Arial" charset="0"/>
                <a:cs typeface="Arial" charset="0"/>
              </a:rPr>
              <a:t>MHz</a:t>
            </a:r>
          </a:p>
        </p:txBody>
      </p:sp>
      <p:cxnSp>
        <p:nvCxnSpPr>
          <p:cNvPr id="2092" name="Straight Arrow Connector 310"/>
          <p:cNvCxnSpPr>
            <a:cxnSpLocks noChangeShapeType="1"/>
          </p:cNvCxnSpPr>
          <p:nvPr/>
        </p:nvCxnSpPr>
        <p:spPr bwMode="auto">
          <a:xfrm>
            <a:off x="4030444" y="6021463"/>
            <a:ext cx="1769527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96" name="AutoShape 234"/>
          <p:cNvSpPr>
            <a:spLocks noChangeArrowheads="1"/>
          </p:cNvSpPr>
          <p:nvPr/>
        </p:nvSpPr>
        <p:spPr bwMode="auto">
          <a:xfrm>
            <a:off x="10697637" y="9753601"/>
            <a:ext cx="1126066" cy="304800"/>
          </a:xfrm>
          <a:prstGeom prst="flowChartAlternateProcess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1070" tIns="40536" rIns="81070" bIns="40536" anchor="ctr"/>
          <a:lstStyle/>
          <a:p>
            <a:r>
              <a:rPr lang="en-US" sz="1000" b="1" dirty="0">
                <a:latin typeface="Arial" charset="0"/>
                <a:cs typeface="Arial" charset="0"/>
              </a:rPr>
              <a:t>Debug  LEDs</a:t>
            </a:r>
          </a:p>
        </p:txBody>
      </p:sp>
      <p:sp>
        <p:nvSpPr>
          <p:cNvPr id="2097" name="AutoShape 129"/>
          <p:cNvSpPr>
            <a:spLocks noChangeArrowheads="1"/>
          </p:cNvSpPr>
          <p:nvPr/>
        </p:nvSpPr>
        <p:spPr bwMode="auto">
          <a:xfrm>
            <a:off x="10591800" y="2895600"/>
            <a:ext cx="884766" cy="457200"/>
          </a:xfrm>
          <a:prstGeom prst="flowChartAlternateProcess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1070" tIns="40536" rIns="81070" bIns="40536" anchor="ctr"/>
          <a:lstStyle/>
          <a:p>
            <a:r>
              <a:rPr lang="en-US" sz="1000" b="1" dirty="0">
                <a:latin typeface="Arial" charset="0"/>
                <a:cs typeface="Arial" charset="0"/>
              </a:rPr>
              <a:t>Micro USB </a:t>
            </a:r>
          </a:p>
          <a:p>
            <a:r>
              <a:rPr lang="en-US" sz="900" b="1" dirty="0">
                <a:latin typeface="Arial" charset="0"/>
                <a:cs typeface="Arial" charset="0"/>
              </a:rPr>
              <a:t>CONNECTOR</a:t>
            </a:r>
          </a:p>
        </p:txBody>
      </p:sp>
      <p:cxnSp>
        <p:nvCxnSpPr>
          <p:cNvPr id="2098" name="Straight Arrow Connector 388"/>
          <p:cNvCxnSpPr>
            <a:cxnSpLocks noChangeShapeType="1"/>
          </p:cNvCxnSpPr>
          <p:nvPr/>
        </p:nvCxnSpPr>
        <p:spPr bwMode="auto">
          <a:xfrm flipH="1">
            <a:off x="9246042" y="1600112"/>
            <a:ext cx="5871631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2099" name="Straight Arrow Connector 388"/>
          <p:cNvCxnSpPr>
            <a:cxnSpLocks noChangeShapeType="1"/>
          </p:cNvCxnSpPr>
          <p:nvPr/>
        </p:nvCxnSpPr>
        <p:spPr bwMode="auto">
          <a:xfrm flipH="1">
            <a:off x="9249835" y="2222497"/>
            <a:ext cx="5871632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2100" name="Text Box 438"/>
          <p:cNvSpPr txBox="1">
            <a:spLocks noChangeArrowheads="1"/>
          </p:cNvSpPr>
          <p:nvPr/>
        </p:nvSpPr>
        <p:spPr bwMode="auto">
          <a:xfrm>
            <a:off x="9465928" y="1407173"/>
            <a:ext cx="656390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1070" tIns="40536" rIns="81070" bIns="4053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latin typeface="Arial" charset="0"/>
                <a:cs typeface="Arial" charset="0"/>
              </a:rPr>
              <a:t>RGMII</a:t>
            </a:r>
          </a:p>
        </p:txBody>
      </p:sp>
      <p:cxnSp>
        <p:nvCxnSpPr>
          <p:cNvPr id="2101" name="Straight Arrow Connector 388"/>
          <p:cNvCxnSpPr>
            <a:cxnSpLocks noChangeShapeType="1"/>
          </p:cNvCxnSpPr>
          <p:nvPr/>
        </p:nvCxnSpPr>
        <p:spPr bwMode="auto">
          <a:xfrm flipH="1">
            <a:off x="9249835" y="6705600"/>
            <a:ext cx="5871632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2102" name="Straight Arrow Connector 388"/>
          <p:cNvCxnSpPr>
            <a:cxnSpLocks noChangeShapeType="1"/>
          </p:cNvCxnSpPr>
          <p:nvPr/>
        </p:nvCxnSpPr>
        <p:spPr bwMode="auto">
          <a:xfrm flipH="1">
            <a:off x="9254070" y="4501373"/>
            <a:ext cx="5871632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222" name="AutoShape 129"/>
          <p:cNvSpPr>
            <a:spLocks noChangeArrowheads="1"/>
          </p:cNvSpPr>
          <p:nvPr/>
        </p:nvSpPr>
        <p:spPr bwMode="auto">
          <a:xfrm>
            <a:off x="15121468" y="685802"/>
            <a:ext cx="482600" cy="7848600"/>
          </a:xfrm>
          <a:prstGeom prst="flowChartAlternate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wordArtVert" wrap="none" lIns="81070" tIns="40536" rIns="81070" bIns="40536" anchor="ctr"/>
          <a:lstStyle/>
          <a:p>
            <a:pPr>
              <a:defRPr/>
            </a:pPr>
            <a:r>
              <a:rPr lang="en-US" sz="1000" b="1" dirty="0">
                <a:latin typeface="Arial" pitchFamily="34" charset="0"/>
                <a:cs typeface="Arial" pitchFamily="34" charset="0"/>
              </a:rPr>
              <a:t>   Expansion Bus Connector (EBC)</a:t>
            </a:r>
          </a:p>
        </p:txBody>
      </p:sp>
      <p:sp>
        <p:nvSpPr>
          <p:cNvPr id="2105" name="Text Box 438"/>
          <p:cNvSpPr txBox="1">
            <a:spLocks noChangeArrowheads="1"/>
          </p:cNvSpPr>
          <p:nvPr/>
        </p:nvSpPr>
        <p:spPr bwMode="auto">
          <a:xfrm>
            <a:off x="9403998" y="3833531"/>
            <a:ext cx="821090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latin typeface="Arial" charset="0"/>
                <a:cs typeface="Arial" charset="0"/>
              </a:rPr>
              <a:t>UART1</a:t>
            </a:r>
          </a:p>
        </p:txBody>
      </p:sp>
      <p:sp>
        <p:nvSpPr>
          <p:cNvPr id="2106" name="Text Box 438"/>
          <p:cNvSpPr txBox="1">
            <a:spLocks noChangeArrowheads="1"/>
          </p:cNvSpPr>
          <p:nvPr/>
        </p:nvSpPr>
        <p:spPr bwMode="auto">
          <a:xfrm>
            <a:off x="9404391" y="4307828"/>
            <a:ext cx="1813942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1070" tIns="40536" rIns="81070" bIns="4053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latin typeface="Arial" charset="0"/>
                <a:cs typeface="Arial" charset="0"/>
              </a:rPr>
              <a:t>UART2, UART3, UART4</a:t>
            </a:r>
          </a:p>
        </p:txBody>
      </p:sp>
      <p:sp>
        <p:nvSpPr>
          <p:cNvPr id="2107" name="Text Box 438"/>
          <p:cNvSpPr txBox="1">
            <a:spLocks noChangeArrowheads="1"/>
          </p:cNvSpPr>
          <p:nvPr/>
        </p:nvSpPr>
        <p:spPr bwMode="auto">
          <a:xfrm>
            <a:off x="9367518" y="4748197"/>
            <a:ext cx="804332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latin typeface="Arial" charset="0"/>
                <a:cs typeface="Arial" charset="0"/>
              </a:rPr>
              <a:t>GPIO</a:t>
            </a:r>
          </a:p>
        </p:txBody>
      </p:sp>
      <p:sp>
        <p:nvSpPr>
          <p:cNvPr id="2108" name="Text Box 438"/>
          <p:cNvSpPr txBox="1">
            <a:spLocks noChangeArrowheads="1"/>
          </p:cNvSpPr>
          <p:nvPr/>
        </p:nvSpPr>
        <p:spPr bwMode="auto">
          <a:xfrm>
            <a:off x="9301228" y="5203597"/>
            <a:ext cx="821090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latin typeface="Arial" charset="0"/>
                <a:cs typeface="Arial" charset="0"/>
              </a:rPr>
              <a:t>SPI</a:t>
            </a:r>
          </a:p>
        </p:txBody>
      </p:sp>
      <p:sp>
        <p:nvSpPr>
          <p:cNvPr id="2109" name="Text Box 621"/>
          <p:cNvSpPr txBox="1">
            <a:spLocks noChangeArrowheads="1"/>
          </p:cNvSpPr>
          <p:nvPr/>
        </p:nvSpPr>
        <p:spPr bwMode="auto">
          <a:xfrm>
            <a:off x="9314836" y="6501889"/>
            <a:ext cx="1534576" cy="262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7977" tIns="53990" rIns="107977" bIns="53990">
            <a:spAutoFit/>
          </a:bodyPr>
          <a:lstStyle/>
          <a:p>
            <a:r>
              <a:rPr lang="en-US" sz="1000" b="1" dirty="0">
                <a:latin typeface="Arial" charset="0"/>
                <a:cs typeface="Arial" charset="0"/>
              </a:rPr>
              <a:t>I2C2, I2C3, I2C4</a:t>
            </a:r>
          </a:p>
        </p:txBody>
      </p:sp>
      <p:sp>
        <p:nvSpPr>
          <p:cNvPr id="237" name="AutoShape 129"/>
          <p:cNvSpPr>
            <a:spLocks noChangeArrowheads="1"/>
          </p:cNvSpPr>
          <p:nvPr/>
        </p:nvSpPr>
        <p:spPr bwMode="auto">
          <a:xfrm>
            <a:off x="1769532" y="762002"/>
            <a:ext cx="482600" cy="7848600"/>
          </a:xfrm>
          <a:prstGeom prst="flowChartAlternate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wordArtVert" wrap="none" lIns="81070" tIns="40536" rIns="81070" bIns="40536" anchor="ctr"/>
          <a:lstStyle/>
          <a:p>
            <a:pPr>
              <a:defRPr/>
            </a:pPr>
            <a:r>
              <a:rPr lang="en-US" sz="1000" b="1" dirty="0">
                <a:latin typeface="Arial" pitchFamily="34" charset="0"/>
                <a:cs typeface="Arial" pitchFamily="34" charset="0"/>
              </a:rPr>
              <a:t>    Expansion Bus Connector (EBC)</a:t>
            </a:r>
          </a:p>
        </p:txBody>
      </p:sp>
      <p:sp>
        <p:nvSpPr>
          <p:cNvPr id="2114" name="Text Box 621"/>
          <p:cNvSpPr txBox="1">
            <a:spLocks noChangeArrowheads="1"/>
          </p:cNvSpPr>
          <p:nvPr/>
        </p:nvSpPr>
        <p:spPr bwMode="auto">
          <a:xfrm>
            <a:off x="2788343" y="8269245"/>
            <a:ext cx="629233" cy="262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7977" tIns="53990" rIns="107977" bIns="53990">
            <a:spAutoFit/>
          </a:bodyPr>
          <a:lstStyle/>
          <a:p>
            <a:r>
              <a:rPr lang="en-US" sz="1000" b="1" dirty="0">
                <a:latin typeface="Arial" charset="0"/>
              </a:rPr>
              <a:t>+3.3V</a:t>
            </a:r>
          </a:p>
        </p:txBody>
      </p:sp>
      <p:cxnSp>
        <p:nvCxnSpPr>
          <p:cNvPr id="2115" name="Straight Arrow Connector 337"/>
          <p:cNvCxnSpPr>
            <a:cxnSpLocks noChangeShapeType="1"/>
            <a:stCxn id="2096" idx="0"/>
            <a:endCxn id="284" idx="2"/>
          </p:cNvCxnSpPr>
          <p:nvPr/>
        </p:nvCxnSpPr>
        <p:spPr bwMode="auto">
          <a:xfrm flipV="1">
            <a:off x="11260670" y="9333256"/>
            <a:ext cx="0" cy="42034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/>
          </a:ln>
        </p:spPr>
      </p:cxnSp>
      <p:cxnSp>
        <p:nvCxnSpPr>
          <p:cNvPr id="244" name="Straight Connector 243"/>
          <p:cNvCxnSpPr/>
          <p:nvPr/>
        </p:nvCxnSpPr>
        <p:spPr>
          <a:xfrm>
            <a:off x="2240140" y="4156919"/>
            <a:ext cx="3539068" cy="1589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8" name="Text Box 438"/>
          <p:cNvSpPr txBox="1">
            <a:spLocks noChangeArrowheads="1"/>
          </p:cNvSpPr>
          <p:nvPr/>
        </p:nvSpPr>
        <p:spPr bwMode="auto">
          <a:xfrm>
            <a:off x="2219398" y="3967202"/>
            <a:ext cx="1126066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latin typeface="Arial" charset="0"/>
                <a:cs typeface="Arial" charset="0"/>
              </a:rPr>
              <a:t>IEEE 1588</a:t>
            </a:r>
          </a:p>
        </p:txBody>
      </p:sp>
      <p:sp>
        <p:nvSpPr>
          <p:cNvPr id="247" name="Rectangle 16"/>
          <p:cNvSpPr>
            <a:spLocks noChangeArrowheads="1"/>
          </p:cNvSpPr>
          <p:nvPr/>
        </p:nvSpPr>
        <p:spPr bwMode="auto">
          <a:xfrm>
            <a:off x="9732436" y="7848601"/>
            <a:ext cx="402166" cy="762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vert270" wrap="none" lIns="81070" tIns="40536" rIns="81070" bIns="40536" anchor="ctr"/>
          <a:lstStyle/>
          <a:p>
            <a:pPr>
              <a:defRPr/>
            </a:pPr>
            <a:r>
              <a:rPr lang="en-US" sz="1000" b="1" dirty="0">
                <a:latin typeface="Arial" pitchFamily="34" charset="0"/>
                <a:cs typeface="Arial" pitchFamily="34" charset="0"/>
              </a:rPr>
              <a:t> x16 ADDR</a:t>
            </a:r>
          </a:p>
          <a:p>
            <a:pPr>
              <a:defRPr/>
            </a:pPr>
            <a:r>
              <a:rPr lang="en-US" sz="1000" b="1" dirty="0">
                <a:latin typeface="Arial" pitchFamily="34" charset="0"/>
                <a:cs typeface="Arial" pitchFamily="34" charset="0"/>
              </a:rPr>
              <a:t>    Latch</a:t>
            </a:r>
          </a:p>
        </p:txBody>
      </p:sp>
      <p:sp>
        <p:nvSpPr>
          <p:cNvPr id="248" name="Down Arrow 247"/>
          <p:cNvSpPr/>
          <p:nvPr/>
        </p:nvSpPr>
        <p:spPr>
          <a:xfrm>
            <a:off x="9732436" y="7391402"/>
            <a:ext cx="350220" cy="457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317" tIns="36158" rIns="72317" bIns="36158" anchor="ctr"/>
          <a:lstStyle/>
          <a:p>
            <a:pPr>
              <a:defRPr/>
            </a:pPr>
            <a:endParaRPr lang="en-US" sz="1000" b="1" dirty="0"/>
          </a:p>
        </p:txBody>
      </p:sp>
      <p:sp>
        <p:nvSpPr>
          <p:cNvPr id="2121" name="AutoShape 129"/>
          <p:cNvSpPr>
            <a:spLocks noChangeArrowheads="1"/>
          </p:cNvSpPr>
          <p:nvPr/>
        </p:nvSpPr>
        <p:spPr bwMode="auto">
          <a:xfrm>
            <a:off x="9972875" y="5683249"/>
            <a:ext cx="862165" cy="381000"/>
          </a:xfrm>
          <a:prstGeom prst="flowChartAlternateProcess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1070" tIns="40536" rIns="81070" bIns="40536" anchor="ctr"/>
          <a:lstStyle/>
          <a:p>
            <a:r>
              <a:rPr lang="en-US" sz="1000" b="1" dirty="0">
                <a:latin typeface="Arial" charset="0"/>
                <a:cs typeface="Arial" charset="0"/>
              </a:rPr>
              <a:t> microSD</a:t>
            </a:r>
          </a:p>
          <a:p>
            <a:r>
              <a:rPr lang="en-US" sz="1000" b="1" dirty="0">
                <a:latin typeface="Arial" charset="0"/>
                <a:cs typeface="Arial" charset="0"/>
              </a:rPr>
              <a:t>  </a:t>
            </a:r>
            <a:r>
              <a:rPr lang="en-US" sz="900" b="1" dirty="0">
                <a:latin typeface="Arial" charset="0"/>
                <a:cs typeface="Arial" charset="0"/>
              </a:rPr>
              <a:t>CONNECTOR</a:t>
            </a:r>
            <a:endParaRPr lang="en-US" sz="1000" b="1" dirty="0">
              <a:latin typeface="Arial" charset="0"/>
              <a:cs typeface="Arial" charset="0"/>
            </a:endParaRPr>
          </a:p>
        </p:txBody>
      </p:sp>
      <p:sp>
        <p:nvSpPr>
          <p:cNvPr id="250" name="Rectangle 339"/>
          <p:cNvSpPr>
            <a:spLocks noChangeArrowheads="1"/>
          </p:cNvSpPr>
          <p:nvPr/>
        </p:nvSpPr>
        <p:spPr bwMode="auto">
          <a:xfrm>
            <a:off x="12350929" y="5645951"/>
            <a:ext cx="723900" cy="381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1070" tIns="40536" rIns="81070" bIns="40536" anchor="ctr"/>
          <a:lstStyle/>
          <a:p>
            <a:pPr>
              <a:defRPr/>
            </a:pPr>
            <a:r>
              <a:rPr lang="en-US" sz="1000" b="1" dirty="0">
                <a:latin typeface="Arial" pitchFamily="34" charset="0"/>
                <a:cs typeface="Arial" pitchFamily="34" charset="0"/>
              </a:rPr>
              <a:t>  TEMP </a:t>
            </a:r>
          </a:p>
          <a:p>
            <a:pPr>
              <a:defRPr/>
            </a:pPr>
            <a:r>
              <a:rPr lang="en-US" sz="1000" b="1" dirty="0">
                <a:latin typeface="Arial" pitchFamily="34" charset="0"/>
                <a:cs typeface="Arial" pitchFamily="34" charset="0"/>
              </a:rPr>
              <a:t>Sensor</a:t>
            </a:r>
          </a:p>
        </p:txBody>
      </p:sp>
      <p:cxnSp>
        <p:nvCxnSpPr>
          <p:cNvPr id="2123" name="Straight Arrow Connector 388"/>
          <p:cNvCxnSpPr>
            <a:cxnSpLocks noChangeShapeType="1"/>
          </p:cNvCxnSpPr>
          <p:nvPr/>
        </p:nvCxnSpPr>
        <p:spPr bwMode="auto">
          <a:xfrm flipH="1">
            <a:off x="9246041" y="4958575"/>
            <a:ext cx="5871632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2126" name="Text Box 451"/>
          <p:cNvSpPr txBox="1">
            <a:spLocks noChangeArrowheads="1"/>
          </p:cNvSpPr>
          <p:nvPr/>
        </p:nvSpPr>
        <p:spPr bwMode="auto">
          <a:xfrm>
            <a:off x="8276255" y="2112627"/>
            <a:ext cx="821090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r>
              <a:rPr lang="en-US" sz="1000" b="1" dirty="0">
                <a:latin typeface="Arial" charset="0"/>
                <a:cs typeface="Arial" charset="0"/>
              </a:rPr>
              <a:t>EMI1</a:t>
            </a:r>
          </a:p>
        </p:txBody>
      </p:sp>
      <p:cxnSp>
        <p:nvCxnSpPr>
          <p:cNvPr id="256" name="Straight Connector 255"/>
          <p:cNvCxnSpPr/>
          <p:nvPr/>
        </p:nvCxnSpPr>
        <p:spPr>
          <a:xfrm>
            <a:off x="9249834" y="1946676"/>
            <a:ext cx="5871632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8" name="Text Box 438"/>
          <p:cNvSpPr txBox="1">
            <a:spLocks noChangeArrowheads="1"/>
          </p:cNvSpPr>
          <p:nvPr/>
        </p:nvSpPr>
        <p:spPr bwMode="auto">
          <a:xfrm>
            <a:off x="9379128" y="2022473"/>
            <a:ext cx="1126066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1070" tIns="40536" rIns="81070" bIns="4053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latin typeface="Arial" charset="0"/>
                <a:cs typeface="Arial" charset="0"/>
              </a:rPr>
              <a:t>MDC/MDIO</a:t>
            </a:r>
          </a:p>
        </p:txBody>
      </p:sp>
      <p:sp>
        <p:nvSpPr>
          <p:cNvPr id="2130" name="Text Box 621"/>
          <p:cNvSpPr txBox="1">
            <a:spLocks noChangeArrowheads="1"/>
          </p:cNvSpPr>
          <p:nvPr/>
        </p:nvSpPr>
        <p:spPr bwMode="auto">
          <a:xfrm>
            <a:off x="2243156" y="7398779"/>
            <a:ext cx="1126066" cy="262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7977" tIns="53990" rIns="107977" bIns="53990">
            <a:spAutoFit/>
          </a:bodyPr>
          <a:lstStyle/>
          <a:p>
            <a:r>
              <a:rPr lang="en-US" sz="1000" b="1" dirty="0">
                <a:latin typeface="Arial" charset="0"/>
                <a:cs typeface="Arial" charset="0"/>
              </a:rPr>
              <a:t>RESET_IN#</a:t>
            </a:r>
          </a:p>
        </p:txBody>
      </p:sp>
      <p:cxnSp>
        <p:nvCxnSpPr>
          <p:cNvPr id="2133" name="Straight Arrow Connector 388"/>
          <p:cNvCxnSpPr>
            <a:cxnSpLocks noChangeShapeType="1"/>
          </p:cNvCxnSpPr>
          <p:nvPr/>
        </p:nvCxnSpPr>
        <p:spPr bwMode="auto">
          <a:xfrm flipH="1">
            <a:off x="9254070" y="5410200"/>
            <a:ext cx="5867398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2134" name="Text Box 438"/>
          <p:cNvSpPr txBox="1">
            <a:spLocks noChangeArrowheads="1"/>
          </p:cNvSpPr>
          <p:nvPr/>
        </p:nvSpPr>
        <p:spPr bwMode="auto">
          <a:xfrm>
            <a:off x="9465928" y="1752599"/>
            <a:ext cx="656390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1070" tIns="40536" rIns="81070" bIns="4053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latin typeface="Arial" charset="0"/>
                <a:cs typeface="Arial" charset="0"/>
              </a:rPr>
              <a:t>RGMII</a:t>
            </a:r>
          </a:p>
        </p:txBody>
      </p:sp>
      <p:sp>
        <p:nvSpPr>
          <p:cNvPr id="2135" name="Text Box 451"/>
          <p:cNvSpPr txBox="1">
            <a:spLocks noChangeArrowheads="1"/>
          </p:cNvSpPr>
          <p:nvPr/>
        </p:nvSpPr>
        <p:spPr bwMode="auto">
          <a:xfrm>
            <a:off x="8284636" y="2514606"/>
            <a:ext cx="884766" cy="389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r>
              <a:rPr lang="en-US" sz="1000" b="1" dirty="0">
                <a:latin typeface="Arial" charset="0"/>
                <a:cs typeface="Arial" charset="0"/>
              </a:rPr>
              <a:t> Interrupt</a:t>
            </a:r>
          </a:p>
          <a:p>
            <a:r>
              <a:rPr lang="en-US" sz="1000" b="1" dirty="0">
                <a:latin typeface="Arial" charset="0"/>
                <a:cs typeface="Arial" charset="0"/>
              </a:rPr>
              <a:t>Controller</a:t>
            </a:r>
          </a:p>
        </p:txBody>
      </p:sp>
      <p:cxnSp>
        <p:nvCxnSpPr>
          <p:cNvPr id="267" name="Straight Connector 266"/>
          <p:cNvCxnSpPr/>
          <p:nvPr/>
        </p:nvCxnSpPr>
        <p:spPr>
          <a:xfrm>
            <a:off x="9249835" y="2666997"/>
            <a:ext cx="5871632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7" name="Text Box 438"/>
          <p:cNvSpPr txBox="1">
            <a:spLocks noChangeArrowheads="1"/>
          </p:cNvSpPr>
          <p:nvPr/>
        </p:nvSpPr>
        <p:spPr bwMode="auto">
          <a:xfrm>
            <a:off x="9370146" y="2466821"/>
            <a:ext cx="1286932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latin typeface="Arial" charset="0"/>
                <a:cs typeface="Arial" charset="0"/>
              </a:rPr>
              <a:t>INTERRUPTs</a:t>
            </a:r>
          </a:p>
        </p:txBody>
      </p:sp>
      <p:cxnSp>
        <p:nvCxnSpPr>
          <p:cNvPr id="2138" name="Straight Arrow Connector 337"/>
          <p:cNvCxnSpPr>
            <a:cxnSpLocks noChangeShapeType="1"/>
          </p:cNvCxnSpPr>
          <p:nvPr/>
        </p:nvCxnSpPr>
        <p:spPr bwMode="auto">
          <a:xfrm flipV="1">
            <a:off x="12949764" y="8320686"/>
            <a:ext cx="4" cy="380996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/>
          </a:ln>
        </p:spPr>
      </p:cxnSp>
      <p:cxnSp>
        <p:nvCxnSpPr>
          <p:cNvPr id="2139" name="Straight Arrow Connector 337"/>
          <p:cNvCxnSpPr>
            <a:cxnSpLocks noChangeShapeType="1"/>
          </p:cNvCxnSpPr>
          <p:nvPr/>
        </p:nvCxnSpPr>
        <p:spPr bwMode="auto">
          <a:xfrm rot="5400000" flipH="1" flipV="1">
            <a:off x="11376864" y="8511341"/>
            <a:ext cx="412750" cy="1676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/>
          </a:ln>
        </p:spPr>
      </p:cxnSp>
      <p:cxnSp>
        <p:nvCxnSpPr>
          <p:cNvPr id="2140" name="Straight Arrow Connector 337"/>
          <p:cNvCxnSpPr>
            <a:cxnSpLocks noChangeShapeType="1"/>
          </p:cNvCxnSpPr>
          <p:nvPr/>
        </p:nvCxnSpPr>
        <p:spPr bwMode="auto">
          <a:xfrm rot="5400000" flipH="1" flipV="1">
            <a:off x="11817793" y="8053988"/>
            <a:ext cx="1295401" cy="1676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273" name="AutoShape 24"/>
          <p:cNvSpPr>
            <a:spLocks noChangeArrowheads="1"/>
          </p:cNvSpPr>
          <p:nvPr/>
        </p:nvSpPr>
        <p:spPr bwMode="auto">
          <a:xfrm>
            <a:off x="10134602" y="7924802"/>
            <a:ext cx="4986866" cy="488950"/>
          </a:xfrm>
          <a:prstGeom prst="leftRightArrow">
            <a:avLst>
              <a:gd name="adj1" fmla="val 50000"/>
              <a:gd name="adj2" fmla="val 44595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50800" dir="5400000" algn="ctr" rotWithShape="0">
              <a:srgbClr val="000000"/>
            </a:outerShdw>
          </a:effectLst>
        </p:spPr>
        <p:txBody>
          <a:bodyPr wrap="none" lIns="81070" tIns="40536" rIns="81070" bIns="40536" anchor="ctr"/>
          <a:lstStyle/>
          <a:p>
            <a:pPr>
              <a:defRPr/>
            </a:pPr>
            <a:r>
              <a:rPr lang="en-US" sz="1000" b="1" dirty="0">
                <a:latin typeface="Arial" pitchFamily="34" charset="0"/>
                <a:cs typeface="Arial" pitchFamily="34" charset="0"/>
              </a:rPr>
              <a:t>                     Local Bus 16xAddress</a:t>
            </a:r>
          </a:p>
        </p:txBody>
      </p:sp>
      <p:sp>
        <p:nvSpPr>
          <p:cNvPr id="2142" name="TextBox 148"/>
          <p:cNvSpPr txBox="1">
            <a:spLocks noChangeArrowheads="1"/>
          </p:cNvSpPr>
          <p:nvPr/>
        </p:nvSpPr>
        <p:spPr bwMode="auto">
          <a:xfrm>
            <a:off x="6635308" y="10478743"/>
            <a:ext cx="4062326" cy="316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317" tIns="36158" rIns="72317" bIns="36158"/>
          <a:lstStyle/>
          <a:p>
            <a:endParaRPr lang="en-US" sz="1400" dirty="0"/>
          </a:p>
        </p:txBody>
      </p:sp>
      <p:sp>
        <p:nvSpPr>
          <p:cNvPr id="2143" name="Rectangle 16"/>
          <p:cNvSpPr>
            <a:spLocks noChangeArrowheads="1"/>
          </p:cNvSpPr>
          <p:nvPr/>
        </p:nvSpPr>
        <p:spPr bwMode="auto">
          <a:xfrm>
            <a:off x="10616490" y="3796705"/>
            <a:ext cx="805046" cy="4572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1070" tIns="40536" rIns="81070" bIns="40536" anchor="ctr"/>
          <a:lstStyle/>
          <a:p>
            <a:r>
              <a:rPr lang="en-US" sz="900" b="1" dirty="0">
                <a:latin typeface="Arial" charset="0"/>
                <a:cs typeface="Arial" charset="0"/>
              </a:rPr>
              <a:t>USB-to-UART</a:t>
            </a:r>
          </a:p>
          <a:p>
            <a:r>
              <a:rPr lang="en-US" sz="900" b="1" dirty="0">
                <a:latin typeface="Arial" charset="0"/>
                <a:cs typeface="Arial" charset="0"/>
              </a:rPr>
              <a:t>Bridge</a:t>
            </a:r>
            <a:endParaRPr lang="en-US" sz="1000" b="1" dirty="0">
              <a:latin typeface="Arial" charset="0"/>
              <a:cs typeface="Arial" charset="0"/>
            </a:endParaRPr>
          </a:p>
        </p:txBody>
      </p:sp>
      <p:cxnSp>
        <p:nvCxnSpPr>
          <p:cNvPr id="2144" name="Straight Arrow Connector 388"/>
          <p:cNvCxnSpPr>
            <a:cxnSpLocks noChangeShapeType="1"/>
            <a:endCxn id="2143" idx="3"/>
          </p:cNvCxnSpPr>
          <p:nvPr/>
        </p:nvCxnSpPr>
        <p:spPr bwMode="auto">
          <a:xfrm flipH="1">
            <a:off x="11421536" y="4025304"/>
            <a:ext cx="643468" cy="1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284" name="Rectangle 339"/>
          <p:cNvSpPr>
            <a:spLocks noChangeArrowheads="1"/>
          </p:cNvSpPr>
          <p:nvPr/>
        </p:nvSpPr>
        <p:spPr bwMode="auto">
          <a:xfrm>
            <a:off x="10697637" y="8686801"/>
            <a:ext cx="1126066" cy="646455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1070" tIns="40536" rIns="81070" bIns="40536" anchor="ctr"/>
          <a:lstStyle/>
          <a:p>
            <a:pPr>
              <a:defRPr/>
            </a:pPr>
            <a:r>
              <a:rPr lang="en-US" sz="1000" b="1" dirty="0">
                <a:latin typeface="Arial" pitchFamily="34" charset="0"/>
                <a:cs typeface="Arial" pitchFamily="34" charset="0"/>
              </a:rPr>
              <a:t>CPLD</a:t>
            </a:r>
          </a:p>
          <a:p>
            <a:pPr>
              <a:defRPr/>
            </a:pPr>
            <a:r>
              <a:rPr lang="en-US" sz="1000" b="1" dirty="0">
                <a:latin typeface="Arial" pitchFamily="34" charset="0"/>
                <a:cs typeface="Arial" pitchFamily="34" charset="0"/>
              </a:rPr>
              <a:t>MISC LOGIC</a:t>
            </a:r>
          </a:p>
        </p:txBody>
      </p:sp>
      <p:cxnSp>
        <p:nvCxnSpPr>
          <p:cNvPr id="2149" name="Straight Arrow Connector 388"/>
          <p:cNvCxnSpPr>
            <a:cxnSpLocks noChangeShapeType="1"/>
          </p:cNvCxnSpPr>
          <p:nvPr/>
        </p:nvCxnSpPr>
        <p:spPr bwMode="auto">
          <a:xfrm flipH="1">
            <a:off x="9711773" y="8930486"/>
            <a:ext cx="987936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/>
          </a:ln>
        </p:spPr>
      </p:cxnSp>
      <p:sp>
        <p:nvSpPr>
          <p:cNvPr id="2150" name="Text Box 438"/>
          <p:cNvSpPr txBox="1">
            <a:spLocks noChangeArrowheads="1"/>
          </p:cNvSpPr>
          <p:nvPr/>
        </p:nvSpPr>
        <p:spPr bwMode="auto">
          <a:xfrm>
            <a:off x="9795634" y="8735386"/>
            <a:ext cx="804332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latin typeface="Arial" charset="0"/>
                <a:cs typeface="Arial" charset="0"/>
              </a:rPr>
              <a:t>GPIO</a:t>
            </a:r>
          </a:p>
        </p:txBody>
      </p:sp>
      <p:cxnSp>
        <p:nvCxnSpPr>
          <p:cNvPr id="2151" name="Straight Arrow Connector 191"/>
          <p:cNvCxnSpPr>
            <a:cxnSpLocks noChangeShapeType="1"/>
          </p:cNvCxnSpPr>
          <p:nvPr/>
        </p:nvCxnSpPr>
        <p:spPr bwMode="auto">
          <a:xfrm>
            <a:off x="5635630" y="9534526"/>
            <a:ext cx="1227664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152" name="Text Box 621"/>
          <p:cNvSpPr txBox="1">
            <a:spLocks noChangeArrowheads="1"/>
          </p:cNvSpPr>
          <p:nvPr/>
        </p:nvSpPr>
        <p:spPr bwMode="auto">
          <a:xfrm>
            <a:off x="5703513" y="9322931"/>
            <a:ext cx="570287" cy="270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15698" tIns="57850" rIns="115698" bIns="57850">
            <a:spAutoFit/>
          </a:bodyPr>
          <a:lstStyle/>
          <a:p>
            <a:r>
              <a:rPr lang="en-US" sz="1000" b="1" dirty="0">
                <a:latin typeface="Arial" charset="0"/>
              </a:rPr>
              <a:t>+1.8V</a:t>
            </a:r>
          </a:p>
        </p:txBody>
      </p:sp>
      <p:cxnSp>
        <p:nvCxnSpPr>
          <p:cNvPr id="2153" name="Straight Arrow Connector 191"/>
          <p:cNvCxnSpPr>
            <a:cxnSpLocks noChangeShapeType="1"/>
          </p:cNvCxnSpPr>
          <p:nvPr/>
        </p:nvCxnSpPr>
        <p:spPr bwMode="auto">
          <a:xfrm>
            <a:off x="5630336" y="9829800"/>
            <a:ext cx="1227664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154" name="Text Box 621"/>
          <p:cNvSpPr txBox="1">
            <a:spLocks noChangeArrowheads="1"/>
          </p:cNvSpPr>
          <p:nvPr/>
        </p:nvSpPr>
        <p:spPr bwMode="auto">
          <a:xfrm>
            <a:off x="5714040" y="9615392"/>
            <a:ext cx="1104087" cy="270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15698" tIns="57850" rIns="115698" bIns="57850">
            <a:spAutoFit/>
          </a:bodyPr>
          <a:lstStyle/>
          <a:p>
            <a:r>
              <a:rPr lang="en-US" sz="1000" b="1" dirty="0">
                <a:latin typeface="Arial" charset="0"/>
              </a:rPr>
              <a:t>+1.35V DDR3L</a:t>
            </a:r>
          </a:p>
        </p:txBody>
      </p:sp>
      <p:cxnSp>
        <p:nvCxnSpPr>
          <p:cNvPr id="2155" name="Straight Arrow Connector 191"/>
          <p:cNvCxnSpPr>
            <a:cxnSpLocks noChangeShapeType="1"/>
          </p:cNvCxnSpPr>
          <p:nvPr/>
        </p:nvCxnSpPr>
        <p:spPr bwMode="auto">
          <a:xfrm>
            <a:off x="5630335" y="10134600"/>
            <a:ext cx="124989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156" name="Text Box 621"/>
          <p:cNvSpPr txBox="1">
            <a:spLocks noChangeArrowheads="1"/>
          </p:cNvSpPr>
          <p:nvPr/>
        </p:nvSpPr>
        <p:spPr bwMode="auto">
          <a:xfrm>
            <a:off x="5720605" y="9922530"/>
            <a:ext cx="903711" cy="270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15698" tIns="57850" rIns="115698" bIns="57850">
            <a:spAutoFit/>
          </a:bodyPr>
          <a:lstStyle/>
          <a:p>
            <a:r>
              <a:rPr lang="en-US" sz="1000" b="1" dirty="0">
                <a:latin typeface="Arial" charset="0"/>
              </a:rPr>
              <a:t>+0.675 VTT</a:t>
            </a:r>
          </a:p>
        </p:txBody>
      </p:sp>
      <p:cxnSp>
        <p:nvCxnSpPr>
          <p:cNvPr id="2157" name="Straight Arrow Connector 191"/>
          <p:cNvCxnSpPr>
            <a:cxnSpLocks noChangeShapeType="1"/>
          </p:cNvCxnSpPr>
          <p:nvPr/>
        </p:nvCxnSpPr>
        <p:spPr bwMode="auto">
          <a:xfrm>
            <a:off x="5630336" y="8686800"/>
            <a:ext cx="1227664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158" name="Text Box 621"/>
          <p:cNvSpPr txBox="1">
            <a:spLocks noChangeArrowheads="1"/>
          </p:cNvSpPr>
          <p:nvPr/>
        </p:nvSpPr>
        <p:spPr bwMode="auto">
          <a:xfrm>
            <a:off x="5730543" y="8471466"/>
            <a:ext cx="897300" cy="270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15698" tIns="57850" rIns="115698" bIns="57850">
            <a:spAutoFit/>
          </a:bodyPr>
          <a:lstStyle/>
          <a:p>
            <a:r>
              <a:rPr lang="en-US" sz="1000" b="1" dirty="0">
                <a:latin typeface="Arial" charset="0"/>
              </a:rPr>
              <a:t>+1.0V Core</a:t>
            </a:r>
          </a:p>
        </p:txBody>
      </p:sp>
      <p:sp>
        <p:nvSpPr>
          <p:cNvPr id="2159" name="Rectangle 610"/>
          <p:cNvSpPr>
            <a:spLocks noChangeArrowheads="1"/>
          </p:cNvSpPr>
          <p:nvPr/>
        </p:nvSpPr>
        <p:spPr bwMode="auto">
          <a:xfrm>
            <a:off x="4826003" y="8382003"/>
            <a:ext cx="804332" cy="533400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698" tIns="57850" rIns="115698" bIns="57850" anchor="ctr"/>
          <a:lstStyle/>
          <a:p>
            <a:r>
              <a:rPr lang="en-US" sz="1000" b="1" dirty="0">
                <a:latin typeface="Arial" charset="0"/>
              </a:rPr>
              <a:t>CPU </a:t>
            </a:r>
          </a:p>
          <a:p>
            <a:r>
              <a:rPr lang="en-US" sz="1000" b="1" dirty="0">
                <a:latin typeface="Arial" charset="0"/>
              </a:rPr>
              <a:t>Core</a:t>
            </a:r>
          </a:p>
          <a:p>
            <a:r>
              <a:rPr lang="en-US" sz="1000" b="1" dirty="0">
                <a:latin typeface="Arial" charset="0"/>
              </a:rPr>
              <a:t>PWR</a:t>
            </a:r>
          </a:p>
        </p:txBody>
      </p:sp>
      <p:sp>
        <p:nvSpPr>
          <p:cNvPr id="2160" name="Rectangle 610"/>
          <p:cNvSpPr>
            <a:spLocks noChangeArrowheads="1"/>
          </p:cNvSpPr>
          <p:nvPr/>
        </p:nvSpPr>
        <p:spPr bwMode="auto">
          <a:xfrm>
            <a:off x="4826003" y="9372600"/>
            <a:ext cx="804332" cy="1219199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698" tIns="57850" rIns="115698" bIns="57850" anchor="ctr"/>
          <a:lstStyle/>
          <a:p>
            <a:r>
              <a:rPr lang="en-US" sz="1000" b="1" dirty="0">
                <a:latin typeface="Arial" charset="0"/>
              </a:rPr>
              <a:t>MAIN</a:t>
            </a:r>
          </a:p>
          <a:p>
            <a:r>
              <a:rPr lang="en-US" sz="1000" b="1" dirty="0">
                <a:latin typeface="Arial" charset="0"/>
              </a:rPr>
              <a:t>POWER</a:t>
            </a:r>
          </a:p>
          <a:p>
            <a:r>
              <a:rPr lang="en-US" sz="1000" b="1" dirty="0">
                <a:latin typeface="Arial" charset="0"/>
              </a:rPr>
              <a:t>SUPPLIES</a:t>
            </a:r>
          </a:p>
        </p:txBody>
      </p:sp>
      <p:sp>
        <p:nvSpPr>
          <p:cNvPr id="2161" name="Text Box 452"/>
          <p:cNvSpPr txBox="1">
            <a:spLocks noChangeArrowheads="1"/>
          </p:cNvSpPr>
          <p:nvPr/>
        </p:nvSpPr>
        <p:spPr bwMode="auto">
          <a:xfrm>
            <a:off x="5856878" y="529296"/>
            <a:ext cx="3454400" cy="266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1070" tIns="40536" rIns="81070" bIns="40536">
            <a:spAutoFit/>
          </a:bodyPr>
          <a:lstStyle/>
          <a:p>
            <a:r>
              <a:rPr lang="en-US" sz="1200" b="1" dirty="0">
                <a:latin typeface="Arial" charset="0"/>
                <a:cs typeface="Arial" charset="0"/>
              </a:rPr>
              <a:t>QorIQ  T1022 / T2081</a:t>
            </a:r>
          </a:p>
        </p:txBody>
      </p:sp>
      <p:cxnSp>
        <p:nvCxnSpPr>
          <p:cNvPr id="2170" name="Straight Arrow Connector 388"/>
          <p:cNvCxnSpPr>
            <a:cxnSpLocks noChangeShapeType="1"/>
          </p:cNvCxnSpPr>
          <p:nvPr/>
        </p:nvCxnSpPr>
        <p:spPr bwMode="auto">
          <a:xfrm flipH="1">
            <a:off x="2256368" y="1143000"/>
            <a:ext cx="3539068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2171" name="Text Box 438"/>
          <p:cNvSpPr txBox="1">
            <a:spLocks noChangeArrowheads="1"/>
          </p:cNvSpPr>
          <p:nvPr/>
        </p:nvSpPr>
        <p:spPr bwMode="auto">
          <a:xfrm>
            <a:off x="2590050" y="936000"/>
            <a:ext cx="2895600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latin typeface="Arial" charset="0"/>
                <a:cs typeface="Arial" charset="0"/>
              </a:rPr>
              <a:t>SerDes  lane 0 (A) TX/TX#, RX/RX#</a:t>
            </a:r>
          </a:p>
        </p:txBody>
      </p:sp>
      <p:cxnSp>
        <p:nvCxnSpPr>
          <p:cNvPr id="2172" name="Straight Arrow Connector 388"/>
          <p:cNvCxnSpPr>
            <a:cxnSpLocks noChangeShapeType="1"/>
          </p:cNvCxnSpPr>
          <p:nvPr/>
        </p:nvCxnSpPr>
        <p:spPr bwMode="auto">
          <a:xfrm flipH="1">
            <a:off x="2256368" y="1447800"/>
            <a:ext cx="3539068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2173" name="Straight Arrow Connector 388"/>
          <p:cNvCxnSpPr>
            <a:cxnSpLocks noChangeShapeType="1"/>
          </p:cNvCxnSpPr>
          <p:nvPr/>
        </p:nvCxnSpPr>
        <p:spPr bwMode="auto">
          <a:xfrm flipH="1">
            <a:off x="2256368" y="1752600"/>
            <a:ext cx="3539068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2174" name="Straight Arrow Connector 388"/>
          <p:cNvCxnSpPr>
            <a:cxnSpLocks noChangeShapeType="1"/>
          </p:cNvCxnSpPr>
          <p:nvPr/>
        </p:nvCxnSpPr>
        <p:spPr bwMode="auto">
          <a:xfrm flipH="1">
            <a:off x="2243156" y="2209800"/>
            <a:ext cx="3539068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2175" name="Text Box 438"/>
          <p:cNvSpPr txBox="1">
            <a:spLocks noChangeArrowheads="1"/>
          </p:cNvSpPr>
          <p:nvPr/>
        </p:nvSpPr>
        <p:spPr bwMode="auto">
          <a:xfrm>
            <a:off x="2586655" y="1229585"/>
            <a:ext cx="2895600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latin typeface="Arial" charset="0"/>
                <a:cs typeface="Arial" charset="0"/>
              </a:rPr>
              <a:t>SerDes  lane 1 (B) TX/TX#, RX/RX#</a:t>
            </a:r>
          </a:p>
        </p:txBody>
      </p:sp>
      <p:sp>
        <p:nvSpPr>
          <p:cNvPr id="2176" name="Text Box 438"/>
          <p:cNvSpPr txBox="1">
            <a:spLocks noChangeArrowheads="1"/>
          </p:cNvSpPr>
          <p:nvPr/>
        </p:nvSpPr>
        <p:spPr bwMode="auto">
          <a:xfrm>
            <a:off x="2590398" y="1536576"/>
            <a:ext cx="2895600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latin typeface="Arial" charset="0"/>
                <a:cs typeface="Arial" charset="0"/>
              </a:rPr>
              <a:t>SerDes  lane 2 (C) TX/TX#, RX/RX#</a:t>
            </a:r>
          </a:p>
        </p:txBody>
      </p:sp>
      <p:sp>
        <p:nvSpPr>
          <p:cNvPr id="2177" name="Text Box 438"/>
          <p:cNvSpPr txBox="1">
            <a:spLocks noChangeArrowheads="1"/>
          </p:cNvSpPr>
          <p:nvPr/>
        </p:nvSpPr>
        <p:spPr bwMode="auto">
          <a:xfrm>
            <a:off x="4368889" y="3441838"/>
            <a:ext cx="1319258" cy="46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1070" tIns="40536" rIns="81070" bIns="4053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latin typeface="Arial" charset="0"/>
                <a:cs typeface="Arial" charset="0"/>
              </a:rPr>
              <a:t>SerDes  lane 3 (D)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latin typeface="Arial" charset="0"/>
                <a:cs typeface="Arial" charset="0"/>
              </a:rPr>
              <a:t>TX/TX#, RX/RX#</a:t>
            </a:r>
          </a:p>
        </p:txBody>
      </p:sp>
      <p:cxnSp>
        <p:nvCxnSpPr>
          <p:cNvPr id="2194" name="Shape 384"/>
          <p:cNvCxnSpPr>
            <a:cxnSpLocks noChangeShapeType="1"/>
            <a:stCxn id="173" idx="2"/>
          </p:cNvCxnSpPr>
          <p:nvPr/>
        </p:nvCxnSpPr>
        <p:spPr bwMode="auto">
          <a:xfrm rot="5400000">
            <a:off x="11319672" y="3963633"/>
            <a:ext cx="295091" cy="4421726"/>
          </a:xfrm>
          <a:prstGeom prst="bentConnector2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2195" name="AutoShape 430"/>
          <p:cNvCxnSpPr>
            <a:cxnSpLocks noChangeShapeType="1"/>
          </p:cNvCxnSpPr>
          <p:nvPr/>
        </p:nvCxnSpPr>
        <p:spPr bwMode="auto">
          <a:xfrm flipV="1">
            <a:off x="8140700" y="5562600"/>
            <a:ext cx="1109137" cy="635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2196" name="AutoShape 430"/>
          <p:cNvCxnSpPr>
            <a:cxnSpLocks noChangeShapeType="1"/>
          </p:cNvCxnSpPr>
          <p:nvPr/>
        </p:nvCxnSpPr>
        <p:spPr bwMode="auto">
          <a:xfrm>
            <a:off x="8204204" y="5181600"/>
            <a:ext cx="104563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2197" name="AutoShape 430"/>
          <p:cNvCxnSpPr>
            <a:cxnSpLocks noChangeShapeType="1"/>
          </p:cNvCxnSpPr>
          <p:nvPr/>
        </p:nvCxnSpPr>
        <p:spPr bwMode="auto">
          <a:xfrm>
            <a:off x="8146501" y="4724400"/>
            <a:ext cx="1103336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2198" name="AutoShape 430"/>
          <p:cNvCxnSpPr>
            <a:cxnSpLocks noChangeShapeType="1"/>
          </p:cNvCxnSpPr>
          <p:nvPr/>
        </p:nvCxnSpPr>
        <p:spPr bwMode="auto">
          <a:xfrm>
            <a:off x="8166099" y="4267200"/>
            <a:ext cx="10837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sp>
        <p:nvSpPr>
          <p:cNvPr id="2199" name="Text Box 423"/>
          <p:cNvSpPr txBox="1">
            <a:spLocks noChangeArrowheads="1"/>
          </p:cNvSpPr>
          <p:nvPr/>
        </p:nvSpPr>
        <p:spPr bwMode="auto">
          <a:xfrm>
            <a:off x="8135961" y="1828010"/>
            <a:ext cx="1126066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latin typeface="Arial" charset="0"/>
                <a:cs typeface="Arial" charset="0"/>
              </a:rPr>
              <a:t>EC 2</a:t>
            </a:r>
          </a:p>
        </p:txBody>
      </p:sp>
      <p:cxnSp>
        <p:nvCxnSpPr>
          <p:cNvPr id="2201" name="AutoShape 449"/>
          <p:cNvCxnSpPr>
            <a:cxnSpLocks noChangeShapeType="1"/>
          </p:cNvCxnSpPr>
          <p:nvPr/>
        </p:nvCxnSpPr>
        <p:spPr bwMode="auto">
          <a:xfrm>
            <a:off x="8153400" y="2133600"/>
            <a:ext cx="10964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2202" name="Straight Arrow Connector 409"/>
          <p:cNvCxnSpPr>
            <a:cxnSpLocks noChangeShapeType="1"/>
          </p:cNvCxnSpPr>
          <p:nvPr/>
        </p:nvCxnSpPr>
        <p:spPr bwMode="auto">
          <a:xfrm flipV="1">
            <a:off x="8686800" y="7845026"/>
            <a:ext cx="2024" cy="50861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421" name="Straight Connector 420"/>
          <p:cNvCxnSpPr/>
          <p:nvPr/>
        </p:nvCxnSpPr>
        <p:spPr>
          <a:xfrm>
            <a:off x="9249834" y="3124200"/>
            <a:ext cx="1341962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7" name="Text Box 621"/>
          <p:cNvSpPr txBox="1">
            <a:spLocks noChangeArrowheads="1"/>
          </p:cNvSpPr>
          <p:nvPr/>
        </p:nvSpPr>
        <p:spPr bwMode="auto">
          <a:xfrm>
            <a:off x="5791204" y="7467602"/>
            <a:ext cx="985310" cy="262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7977" tIns="53990" rIns="107977" bIns="53990">
            <a:spAutoFit/>
          </a:bodyPr>
          <a:lstStyle/>
          <a:p>
            <a:r>
              <a:rPr lang="en-US" sz="1000" b="1" dirty="0">
                <a:latin typeface="Arial" charset="0"/>
                <a:cs typeface="Arial" charset="0"/>
              </a:rPr>
              <a:t>RESET#</a:t>
            </a:r>
          </a:p>
        </p:txBody>
      </p:sp>
      <p:cxnSp>
        <p:nvCxnSpPr>
          <p:cNvPr id="2208" name="AutoShape 449"/>
          <p:cNvCxnSpPr>
            <a:cxnSpLocks noChangeShapeType="1"/>
          </p:cNvCxnSpPr>
          <p:nvPr/>
        </p:nvCxnSpPr>
        <p:spPr bwMode="auto">
          <a:xfrm>
            <a:off x="8116228" y="7509353"/>
            <a:ext cx="1126066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sp>
        <p:nvSpPr>
          <p:cNvPr id="2210" name="Rectangle 16"/>
          <p:cNvSpPr>
            <a:spLocks noChangeArrowheads="1"/>
          </p:cNvSpPr>
          <p:nvPr/>
        </p:nvSpPr>
        <p:spPr bwMode="auto">
          <a:xfrm>
            <a:off x="3579644" y="7398975"/>
            <a:ext cx="737306" cy="4572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1070" tIns="40536" rIns="81070" bIns="40536" anchor="ctr"/>
          <a:lstStyle/>
          <a:p>
            <a:r>
              <a:rPr lang="en-US" sz="1000" b="1" dirty="0">
                <a:latin typeface="Arial" charset="0"/>
                <a:cs typeface="Arial" charset="0"/>
              </a:rPr>
              <a:t>RESET  </a:t>
            </a:r>
          </a:p>
          <a:p>
            <a:r>
              <a:rPr lang="en-US" sz="1000" b="1" dirty="0">
                <a:latin typeface="Arial" charset="0"/>
                <a:cs typeface="Arial" charset="0"/>
              </a:rPr>
              <a:t>LOGIC</a:t>
            </a:r>
          </a:p>
        </p:txBody>
      </p:sp>
      <p:cxnSp>
        <p:nvCxnSpPr>
          <p:cNvPr id="2211" name="Straight Arrow Connector 464"/>
          <p:cNvCxnSpPr>
            <a:cxnSpLocks noChangeShapeType="1"/>
          </p:cNvCxnSpPr>
          <p:nvPr/>
        </p:nvCxnSpPr>
        <p:spPr bwMode="auto">
          <a:xfrm>
            <a:off x="2252136" y="8534400"/>
            <a:ext cx="2573868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212" name="Text Box 621"/>
          <p:cNvSpPr txBox="1">
            <a:spLocks noChangeArrowheads="1"/>
          </p:cNvSpPr>
          <p:nvPr/>
        </p:nvSpPr>
        <p:spPr bwMode="auto">
          <a:xfrm>
            <a:off x="4436329" y="7424946"/>
            <a:ext cx="769516" cy="262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7977" tIns="53990" rIns="107977" bIns="53990">
            <a:spAutoFit/>
          </a:bodyPr>
          <a:lstStyle/>
          <a:p>
            <a:r>
              <a:rPr lang="en-US" sz="1000" b="1" dirty="0">
                <a:latin typeface="Arial" charset="0"/>
                <a:cs typeface="Arial" charset="0"/>
              </a:rPr>
              <a:t>RESET#</a:t>
            </a:r>
          </a:p>
        </p:txBody>
      </p:sp>
      <p:cxnSp>
        <p:nvCxnSpPr>
          <p:cNvPr id="2213" name="Straight Arrow Connector 473"/>
          <p:cNvCxnSpPr>
            <a:cxnSpLocks noChangeShapeType="1"/>
            <a:endCxn id="2159" idx="0"/>
          </p:cNvCxnSpPr>
          <p:nvPr/>
        </p:nvCxnSpPr>
        <p:spPr bwMode="auto">
          <a:xfrm>
            <a:off x="5228166" y="7620000"/>
            <a:ext cx="0" cy="762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214" name="Elbow Connector 476"/>
          <p:cNvCxnSpPr>
            <a:cxnSpLocks noChangeShapeType="1"/>
            <a:endCxn id="2160" idx="1"/>
          </p:cNvCxnSpPr>
          <p:nvPr/>
        </p:nvCxnSpPr>
        <p:spPr bwMode="auto">
          <a:xfrm rot="16200000" flipH="1">
            <a:off x="3820590" y="8976787"/>
            <a:ext cx="1447798" cy="563028"/>
          </a:xfrm>
          <a:prstGeom prst="bent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215" name="Straight Arrow Connector 479"/>
          <p:cNvCxnSpPr>
            <a:cxnSpLocks noChangeShapeType="1"/>
            <a:stCxn id="2159" idx="2"/>
            <a:endCxn id="2160" idx="0"/>
          </p:cNvCxnSpPr>
          <p:nvPr/>
        </p:nvCxnSpPr>
        <p:spPr bwMode="auto">
          <a:xfrm>
            <a:off x="5228169" y="8915403"/>
            <a:ext cx="0" cy="45719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216" name="TextBox 1"/>
          <p:cNvSpPr txBox="1">
            <a:spLocks noChangeArrowheads="1"/>
          </p:cNvSpPr>
          <p:nvPr/>
        </p:nvSpPr>
        <p:spPr bwMode="auto">
          <a:xfrm>
            <a:off x="12309955" y="10206702"/>
            <a:ext cx="4355921" cy="811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2317" tIns="36158" rIns="72317" bIns="36158">
            <a:spAutoFit/>
          </a:bodyPr>
          <a:lstStyle/>
          <a:p>
            <a:pPr algn="l"/>
            <a:r>
              <a:rPr lang="en-US" sz="1600" dirty="0"/>
              <a:t>DES0555 Block Diagram V0.9    24 OCT 2018</a:t>
            </a:r>
          </a:p>
          <a:p>
            <a:pPr algn="l"/>
            <a:r>
              <a:rPr lang="en-US" sz="1600" dirty="0"/>
              <a:t>T1022 / T2081 System on Module (SOM)</a:t>
            </a:r>
          </a:p>
          <a:p>
            <a:pPr algn="l"/>
            <a:r>
              <a:rPr lang="en-US" sz="1600" dirty="0"/>
              <a:t>©2018   EMBEDDED PLANET CONFIDENTIAL</a:t>
            </a:r>
          </a:p>
        </p:txBody>
      </p:sp>
      <p:sp>
        <p:nvSpPr>
          <p:cNvPr id="2217" name="AutoShape 129"/>
          <p:cNvSpPr>
            <a:spLocks noChangeArrowheads="1"/>
          </p:cNvSpPr>
          <p:nvPr/>
        </p:nvSpPr>
        <p:spPr bwMode="auto">
          <a:xfrm>
            <a:off x="2654302" y="9467591"/>
            <a:ext cx="965200" cy="457200"/>
          </a:xfrm>
          <a:prstGeom prst="flowChartAlternateProcess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1070" tIns="40536" rIns="81070" bIns="40536" anchor="ctr"/>
          <a:lstStyle/>
          <a:p>
            <a:r>
              <a:rPr lang="en-US" sz="1000" b="1" dirty="0">
                <a:latin typeface="Arial" charset="0"/>
                <a:cs typeface="Arial" charset="0"/>
              </a:rPr>
              <a:t> 2x3 Header</a:t>
            </a:r>
          </a:p>
          <a:p>
            <a:r>
              <a:rPr lang="en-US" sz="1000" b="1" dirty="0">
                <a:latin typeface="Arial" charset="0"/>
                <a:cs typeface="Arial" charset="0"/>
              </a:rPr>
              <a:t>Power</a:t>
            </a:r>
          </a:p>
        </p:txBody>
      </p:sp>
      <p:cxnSp>
        <p:nvCxnSpPr>
          <p:cNvPr id="2218" name="Straight Arrow Connector 485"/>
          <p:cNvCxnSpPr>
            <a:cxnSpLocks noChangeShapeType="1"/>
            <a:stCxn id="2217" idx="0"/>
          </p:cNvCxnSpPr>
          <p:nvPr/>
        </p:nvCxnSpPr>
        <p:spPr bwMode="auto">
          <a:xfrm flipV="1">
            <a:off x="3136902" y="8534400"/>
            <a:ext cx="0" cy="933191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219" name="Straight Arrow Connector 488"/>
          <p:cNvCxnSpPr>
            <a:cxnSpLocks noChangeShapeType="1"/>
          </p:cNvCxnSpPr>
          <p:nvPr/>
        </p:nvCxnSpPr>
        <p:spPr bwMode="auto">
          <a:xfrm flipH="1">
            <a:off x="2252137" y="8077200"/>
            <a:ext cx="2976034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220" name="Text Box 621"/>
          <p:cNvSpPr txBox="1">
            <a:spLocks noChangeArrowheads="1"/>
          </p:cNvSpPr>
          <p:nvPr/>
        </p:nvSpPr>
        <p:spPr bwMode="auto">
          <a:xfrm>
            <a:off x="2237725" y="7854183"/>
            <a:ext cx="1286932" cy="262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7977" tIns="53990" rIns="107977" bIns="53990">
            <a:spAutoFit/>
          </a:bodyPr>
          <a:lstStyle/>
          <a:p>
            <a:r>
              <a:rPr lang="en-US" sz="1000" b="1" dirty="0">
                <a:latin typeface="Arial" charset="0"/>
                <a:cs typeface="Arial" charset="0"/>
              </a:rPr>
              <a:t>RESET_OUT#</a:t>
            </a:r>
          </a:p>
        </p:txBody>
      </p:sp>
      <p:cxnSp>
        <p:nvCxnSpPr>
          <p:cNvPr id="2221" name="Straight Arrow Connector 491"/>
          <p:cNvCxnSpPr>
            <a:cxnSpLocks noChangeShapeType="1"/>
            <a:endCxn id="2210" idx="1"/>
          </p:cNvCxnSpPr>
          <p:nvPr/>
        </p:nvCxnSpPr>
        <p:spPr bwMode="auto">
          <a:xfrm>
            <a:off x="2268701" y="7627573"/>
            <a:ext cx="1310943" cy="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40" name="AutoShape 449"/>
          <p:cNvCxnSpPr>
            <a:cxnSpLocks noChangeShapeType="1"/>
          </p:cNvCxnSpPr>
          <p:nvPr/>
        </p:nvCxnSpPr>
        <p:spPr bwMode="auto">
          <a:xfrm>
            <a:off x="5803989" y="4424698"/>
            <a:ext cx="128693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241" name="AutoShape 449"/>
          <p:cNvCxnSpPr>
            <a:cxnSpLocks noChangeShapeType="1"/>
          </p:cNvCxnSpPr>
          <p:nvPr/>
        </p:nvCxnSpPr>
        <p:spPr bwMode="auto">
          <a:xfrm>
            <a:off x="5789887" y="5680305"/>
            <a:ext cx="128693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243" name="AutoShape 449"/>
          <p:cNvCxnSpPr>
            <a:cxnSpLocks noChangeShapeType="1"/>
          </p:cNvCxnSpPr>
          <p:nvPr/>
        </p:nvCxnSpPr>
        <p:spPr bwMode="auto">
          <a:xfrm>
            <a:off x="5803989" y="6785252"/>
            <a:ext cx="128693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246" name="AutoShape 449"/>
          <p:cNvCxnSpPr>
            <a:cxnSpLocks noChangeShapeType="1"/>
          </p:cNvCxnSpPr>
          <p:nvPr/>
        </p:nvCxnSpPr>
        <p:spPr bwMode="auto">
          <a:xfrm>
            <a:off x="5789844" y="7033587"/>
            <a:ext cx="128693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249" name="AutoShape 449"/>
          <p:cNvCxnSpPr>
            <a:cxnSpLocks noChangeShapeType="1"/>
          </p:cNvCxnSpPr>
          <p:nvPr/>
        </p:nvCxnSpPr>
        <p:spPr bwMode="auto">
          <a:xfrm>
            <a:off x="5797550" y="7250610"/>
            <a:ext cx="128693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265" name="AutoShape 430"/>
          <p:cNvCxnSpPr>
            <a:cxnSpLocks noChangeShapeType="1"/>
          </p:cNvCxnSpPr>
          <p:nvPr/>
        </p:nvCxnSpPr>
        <p:spPr bwMode="auto">
          <a:xfrm flipV="1">
            <a:off x="8153400" y="2895600"/>
            <a:ext cx="1060345" cy="1589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sp>
        <p:nvSpPr>
          <p:cNvPr id="266" name="Text Box 451"/>
          <p:cNvSpPr txBox="1">
            <a:spLocks noChangeArrowheads="1"/>
          </p:cNvSpPr>
          <p:nvPr/>
        </p:nvSpPr>
        <p:spPr bwMode="auto">
          <a:xfrm>
            <a:off x="8305800" y="2971800"/>
            <a:ext cx="821090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r>
              <a:rPr lang="en-US" sz="1000" b="1" dirty="0">
                <a:latin typeface="Arial" charset="0"/>
                <a:cs typeface="Arial" charset="0"/>
              </a:rPr>
              <a:t>USB 1</a:t>
            </a:r>
          </a:p>
        </p:txBody>
      </p:sp>
      <p:sp>
        <p:nvSpPr>
          <p:cNvPr id="168" name="AutoShape 129"/>
          <p:cNvSpPr>
            <a:spLocks noChangeArrowheads="1"/>
          </p:cNvSpPr>
          <p:nvPr/>
        </p:nvSpPr>
        <p:spPr bwMode="auto">
          <a:xfrm>
            <a:off x="2593075" y="3517530"/>
            <a:ext cx="643466" cy="265051"/>
          </a:xfrm>
          <a:prstGeom prst="flowChartAlternateProcess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1070" tIns="40536" rIns="81070" bIns="40536" anchor="ctr"/>
          <a:lstStyle/>
          <a:p>
            <a:r>
              <a:rPr lang="en-US" sz="1000" b="1" dirty="0">
                <a:latin typeface="Arial" charset="0"/>
                <a:cs typeface="Arial" charset="0"/>
              </a:rPr>
              <a:t>RJ45</a:t>
            </a:r>
          </a:p>
        </p:txBody>
      </p:sp>
      <p:cxnSp>
        <p:nvCxnSpPr>
          <p:cNvPr id="170" name="Straight Arrow Connector 388"/>
          <p:cNvCxnSpPr>
            <a:cxnSpLocks noChangeShapeType="1"/>
          </p:cNvCxnSpPr>
          <p:nvPr/>
        </p:nvCxnSpPr>
        <p:spPr bwMode="auto">
          <a:xfrm flipH="1">
            <a:off x="3230725" y="3656432"/>
            <a:ext cx="403749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173" name="Rectangle 339"/>
          <p:cNvSpPr>
            <a:spLocks noChangeArrowheads="1"/>
          </p:cNvSpPr>
          <p:nvPr/>
        </p:nvSpPr>
        <p:spPr bwMode="auto">
          <a:xfrm>
            <a:off x="13316130" y="5645951"/>
            <a:ext cx="723900" cy="381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1070" tIns="40536" rIns="81070" bIns="40536" anchor="ctr"/>
          <a:lstStyle/>
          <a:p>
            <a:pPr>
              <a:defRPr/>
            </a:pPr>
            <a:r>
              <a:rPr lang="en-US" sz="1000" b="1" dirty="0">
                <a:latin typeface="Arial" pitchFamily="34" charset="0"/>
                <a:cs typeface="Arial" pitchFamily="34" charset="0"/>
              </a:rPr>
              <a:t>RTC</a:t>
            </a:r>
          </a:p>
        </p:txBody>
      </p:sp>
      <p:cxnSp>
        <p:nvCxnSpPr>
          <p:cNvPr id="176" name="Straight Arrow Connector 400"/>
          <p:cNvCxnSpPr>
            <a:cxnSpLocks noChangeShapeType="1"/>
          </p:cNvCxnSpPr>
          <p:nvPr/>
        </p:nvCxnSpPr>
        <p:spPr bwMode="auto">
          <a:xfrm flipH="1">
            <a:off x="12672668" y="6026951"/>
            <a:ext cx="1676" cy="304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172" name="AutoShape 129"/>
          <p:cNvSpPr>
            <a:spLocks noChangeArrowheads="1"/>
          </p:cNvSpPr>
          <p:nvPr/>
        </p:nvSpPr>
        <p:spPr bwMode="auto">
          <a:xfrm>
            <a:off x="12065002" y="3796705"/>
            <a:ext cx="884766" cy="457200"/>
          </a:xfrm>
          <a:prstGeom prst="flowChartAlternateProcess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1070" tIns="40536" rIns="81070" bIns="40536" anchor="ctr"/>
          <a:lstStyle/>
          <a:p>
            <a:r>
              <a:rPr lang="en-US" sz="1000" b="1" dirty="0">
                <a:latin typeface="Arial" charset="0"/>
                <a:cs typeface="Arial" charset="0"/>
              </a:rPr>
              <a:t>Micro USB </a:t>
            </a:r>
          </a:p>
          <a:p>
            <a:r>
              <a:rPr lang="en-US" sz="900" b="1" dirty="0">
                <a:latin typeface="Arial" charset="0"/>
                <a:cs typeface="Arial" charset="0"/>
              </a:rPr>
              <a:t>CONNECTOR</a:t>
            </a:r>
          </a:p>
        </p:txBody>
      </p:sp>
      <p:sp>
        <p:nvSpPr>
          <p:cNvPr id="175" name="Text Box 432"/>
          <p:cNvSpPr txBox="1">
            <a:spLocks noChangeArrowheads="1"/>
          </p:cNvSpPr>
          <p:nvPr/>
        </p:nvSpPr>
        <p:spPr bwMode="auto">
          <a:xfrm>
            <a:off x="5867400" y="2057400"/>
            <a:ext cx="1177355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1070" tIns="40536" rIns="81070" bIns="4053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latin typeface="Arial" charset="0"/>
                <a:cs typeface="Arial" charset="0"/>
              </a:rPr>
              <a:t>SERDES</a:t>
            </a:r>
          </a:p>
        </p:txBody>
      </p:sp>
      <p:cxnSp>
        <p:nvCxnSpPr>
          <p:cNvPr id="178" name="Straight Arrow Connector 388"/>
          <p:cNvCxnSpPr>
            <a:cxnSpLocks noChangeShapeType="1"/>
          </p:cNvCxnSpPr>
          <p:nvPr/>
        </p:nvCxnSpPr>
        <p:spPr bwMode="auto">
          <a:xfrm flipH="1">
            <a:off x="2252133" y="2514597"/>
            <a:ext cx="3539068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181" name="Text Box 438"/>
          <p:cNvSpPr txBox="1">
            <a:spLocks noChangeArrowheads="1"/>
          </p:cNvSpPr>
          <p:nvPr/>
        </p:nvSpPr>
        <p:spPr bwMode="auto">
          <a:xfrm>
            <a:off x="2590884" y="2001086"/>
            <a:ext cx="2895600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latin typeface="Arial" charset="0"/>
                <a:cs typeface="Arial" charset="0"/>
              </a:rPr>
              <a:t>SerDes  lane 4 (E) TX/TX#, RX/RX#</a:t>
            </a:r>
          </a:p>
        </p:txBody>
      </p:sp>
      <p:cxnSp>
        <p:nvCxnSpPr>
          <p:cNvPr id="183" name="Straight Arrow Connector 388"/>
          <p:cNvCxnSpPr>
            <a:cxnSpLocks noChangeShapeType="1"/>
          </p:cNvCxnSpPr>
          <p:nvPr/>
        </p:nvCxnSpPr>
        <p:spPr bwMode="auto">
          <a:xfrm flipH="1">
            <a:off x="2256368" y="2819400"/>
            <a:ext cx="3539068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84" name="Straight Arrow Connector 388"/>
          <p:cNvCxnSpPr>
            <a:cxnSpLocks noChangeShapeType="1"/>
          </p:cNvCxnSpPr>
          <p:nvPr/>
        </p:nvCxnSpPr>
        <p:spPr bwMode="auto">
          <a:xfrm flipH="1">
            <a:off x="2264921" y="3124200"/>
            <a:ext cx="3539068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86" name="Straight Arrow Connector 388"/>
          <p:cNvCxnSpPr>
            <a:cxnSpLocks noChangeShapeType="1"/>
          </p:cNvCxnSpPr>
          <p:nvPr/>
        </p:nvCxnSpPr>
        <p:spPr bwMode="auto">
          <a:xfrm flipH="1" flipV="1">
            <a:off x="4324631" y="3654404"/>
            <a:ext cx="1472919" cy="405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188" name="Text Box 438"/>
          <p:cNvSpPr txBox="1">
            <a:spLocks noChangeArrowheads="1"/>
          </p:cNvSpPr>
          <p:nvPr/>
        </p:nvSpPr>
        <p:spPr bwMode="auto">
          <a:xfrm>
            <a:off x="2590050" y="2316348"/>
            <a:ext cx="2895600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latin typeface="Arial" charset="0"/>
                <a:cs typeface="Arial" charset="0"/>
              </a:rPr>
              <a:t>SerDes  lane 5 (F) TX/TX#, RX/RX#</a:t>
            </a:r>
          </a:p>
        </p:txBody>
      </p:sp>
      <p:sp>
        <p:nvSpPr>
          <p:cNvPr id="189" name="Text Box 438"/>
          <p:cNvSpPr txBox="1">
            <a:spLocks noChangeArrowheads="1"/>
          </p:cNvSpPr>
          <p:nvPr/>
        </p:nvSpPr>
        <p:spPr bwMode="auto">
          <a:xfrm>
            <a:off x="2590050" y="2605866"/>
            <a:ext cx="2895600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latin typeface="Arial" charset="0"/>
                <a:cs typeface="Arial" charset="0"/>
              </a:rPr>
              <a:t>SerDes  lane 6 (G) TX/TX#, RX/RX#</a:t>
            </a:r>
          </a:p>
        </p:txBody>
      </p:sp>
      <p:cxnSp>
        <p:nvCxnSpPr>
          <p:cNvPr id="191" name="AutoShape 449"/>
          <p:cNvCxnSpPr>
            <a:cxnSpLocks noChangeShapeType="1"/>
          </p:cNvCxnSpPr>
          <p:nvPr/>
        </p:nvCxnSpPr>
        <p:spPr bwMode="auto">
          <a:xfrm>
            <a:off x="5784851" y="3886200"/>
            <a:ext cx="128693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sp>
        <p:nvSpPr>
          <p:cNvPr id="192" name="Text Box 451"/>
          <p:cNvSpPr txBox="1">
            <a:spLocks noChangeArrowheads="1"/>
          </p:cNvSpPr>
          <p:nvPr/>
        </p:nvSpPr>
        <p:spPr bwMode="auto">
          <a:xfrm>
            <a:off x="8305800" y="3345648"/>
            <a:ext cx="821090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r>
              <a:rPr lang="en-US" sz="1000" b="1" dirty="0">
                <a:latin typeface="Arial" charset="0"/>
                <a:cs typeface="Arial" charset="0"/>
              </a:rPr>
              <a:t>USB 2</a:t>
            </a:r>
          </a:p>
        </p:txBody>
      </p:sp>
      <p:cxnSp>
        <p:nvCxnSpPr>
          <p:cNvPr id="195" name="AutoShape 430"/>
          <p:cNvCxnSpPr>
            <a:cxnSpLocks noChangeShapeType="1"/>
          </p:cNvCxnSpPr>
          <p:nvPr/>
        </p:nvCxnSpPr>
        <p:spPr bwMode="auto">
          <a:xfrm>
            <a:off x="8166099" y="3276600"/>
            <a:ext cx="108373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196" name="Straight Connector 195"/>
          <p:cNvCxnSpPr/>
          <p:nvPr/>
        </p:nvCxnSpPr>
        <p:spPr>
          <a:xfrm>
            <a:off x="9249838" y="3505200"/>
            <a:ext cx="5871629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 Box 438"/>
          <p:cNvSpPr txBox="1">
            <a:spLocks noChangeArrowheads="1"/>
          </p:cNvSpPr>
          <p:nvPr/>
        </p:nvSpPr>
        <p:spPr bwMode="auto">
          <a:xfrm>
            <a:off x="9213745" y="3302817"/>
            <a:ext cx="1126066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1070" tIns="40536" rIns="81070" bIns="4053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latin typeface="Arial" charset="0"/>
                <a:cs typeface="Arial" charset="0"/>
              </a:rPr>
              <a:t>USB2</a:t>
            </a:r>
          </a:p>
        </p:txBody>
      </p:sp>
      <p:cxnSp>
        <p:nvCxnSpPr>
          <p:cNvPr id="166" name="AutoShape 449">
            <a:extLst>
              <a:ext uri="{FF2B5EF4-FFF2-40B4-BE49-F238E27FC236}">
                <a16:creationId xmlns:a16="http://schemas.microsoft.com/office/drawing/2014/main" id="{F1C874F4-B855-44AA-8C2E-5446CF7B0EF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803989" y="4876410"/>
            <a:ext cx="128693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sp>
        <p:nvSpPr>
          <p:cNvPr id="169" name="Text Box 451">
            <a:extLst>
              <a:ext uri="{FF2B5EF4-FFF2-40B4-BE49-F238E27FC236}">
                <a16:creationId xmlns:a16="http://schemas.microsoft.com/office/drawing/2014/main" id="{69964E47-AFF2-4A3E-820F-E38E251DA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7110" y="4482510"/>
            <a:ext cx="821090" cy="389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r>
              <a:rPr lang="en-US" sz="1000" b="1" dirty="0">
                <a:latin typeface="Arial" charset="0"/>
                <a:cs typeface="Arial" charset="0"/>
              </a:rPr>
              <a:t>Thermal Diode</a:t>
            </a:r>
          </a:p>
        </p:txBody>
      </p:sp>
      <p:sp>
        <p:nvSpPr>
          <p:cNvPr id="171" name="Rectangle 16">
            <a:extLst>
              <a:ext uri="{FF2B5EF4-FFF2-40B4-BE49-F238E27FC236}">
                <a16:creationId xmlns:a16="http://schemas.microsoft.com/office/drawing/2014/main" id="{47DBD13F-E090-4429-BDF3-2C147939F3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8259" y="4489284"/>
            <a:ext cx="759091" cy="3792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1070" tIns="40536" rIns="81070" bIns="40536" anchor="ctr"/>
          <a:lstStyle/>
          <a:p>
            <a:r>
              <a:rPr lang="en-US" sz="1000" b="1" dirty="0">
                <a:latin typeface="Arial" charset="0"/>
                <a:cs typeface="Arial" charset="0"/>
              </a:rPr>
              <a:t>THERMAL</a:t>
            </a:r>
          </a:p>
          <a:p>
            <a:r>
              <a:rPr lang="en-US" sz="1000" b="1" dirty="0">
                <a:latin typeface="Arial" charset="0"/>
                <a:cs typeface="Arial" charset="0"/>
              </a:rPr>
              <a:t> MONITOR</a:t>
            </a:r>
          </a:p>
        </p:txBody>
      </p:sp>
      <p:cxnSp>
        <p:nvCxnSpPr>
          <p:cNvPr id="198" name="Straight Arrow Connector 388">
            <a:extLst>
              <a:ext uri="{FF2B5EF4-FFF2-40B4-BE49-F238E27FC236}">
                <a16:creationId xmlns:a16="http://schemas.microsoft.com/office/drawing/2014/main" id="{BA0C337A-C745-4210-9CF4-EA7874DB321B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458673" y="4677330"/>
            <a:ext cx="1331214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200" name="Rectangle 16">
            <a:extLst>
              <a:ext uri="{FF2B5EF4-FFF2-40B4-BE49-F238E27FC236}">
                <a16:creationId xmlns:a16="http://schemas.microsoft.com/office/drawing/2014/main" id="{C6FA8B10-40A5-49EA-95AD-BB83602D3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4474" y="3434178"/>
            <a:ext cx="685800" cy="45321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1070" tIns="40536" rIns="81070" bIns="40536" anchor="ctr"/>
          <a:lstStyle/>
          <a:p>
            <a:r>
              <a:rPr lang="en-US" sz="1000" b="1" dirty="0">
                <a:latin typeface="Arial" charset="0"/>
                <a:cs typeface="Arial" charset="0"/>
              </a:rPr>
              <a:t>PHY</a:t>
            </a:r>
          </a:p>
          <a:p>
            <a:r>
              <a:rPr lang="en-US" sz="1000" b="1" dirty="0">
                <a:latin typeface="Arial" charset="0"/>
                <a:cs typeface="Arial" charset="0"/>
              </a:rPr>
              <a:t>SGMII</a:t>
            </a:r>
          </a:p>
        </p:txBody>
      </p:sp>
      <p:sp>
        <p:nvSpPr>
          <p:cNvPr id="174" name="Text Box 438">
            <a:extLst>
              <a:ext uri="{FF2B5EF4-FFF2-40B4-BE49-F238E27FC236}">
                <a16:creationId xmlns:a16="http://schemas.microsoft.com/office/drawing/2014/main" id="{B5586C9D-446F-4BA1-8540-80181076B9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2568" y="1329924"/>
            <a:ext cx="609600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1070" tIns="40536" rIns="81070" bIns="4053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latin typeface="Arial" charset="0"/>
                <a:cs typeface="Arial" charset="0"/>
              </a:rPr>
              <a:t>XFI</a:t>
            </a:r>
          </a:p>
        </p:txBody>
      </p:sp>
      <p:sp>
        <p:nvSpPr>
          <p:cNvPr id="190" name="Text Box 438">
            <a:extLst>
              <a:ext uri="{FF2B5EF4-FFF2-40B4-BE49-F238E27FC236}">
                <a16:creationId xmlns:a16="http://schemas.microsoft.com/office/drawing/2014/main" id="{F56E8296-8C60-4637-B077-2947479F0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050" y="2927116"/>
            <a:ext cx="2895600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latin typeface="Arial" charset="0"/>
                <a:cs typeface="Arial" charset="0"/>
              </a:rPr>
              <a:t>SerDes  lane 7 (H) TX/TX#, RX/RX#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B417A6D-06FD-4C1B-9E54-6BB4553B67F6}"/>
              </a:ext>
            </a:extLst>
          </p:cNvPr>
          <p:cNvCxnSpPr>
            <a:cxnSpLocks/>
          </p:cNvCxnSpPr>
          <p:nvPr/>
        </p:nvCxnSpPr>
        <p:spPr bwMode="auto">
          <a:xfrm flipH="1">
            <a:off x="13192740" y="3429000"/>
            <a:ext cx="14226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8F1BEF1-F3D8-4653-B6ED-5BE9D7FBA95C}"/>
              </a:ext>
            </a:extLst>
          </p:cNvPr>
          <p:cNvSpPr txBox="1"/>
          <p:nvPr/>
        </p:nvSpPr>
        <p:spPr>
          <a:xfrm>
            <a:off x="13131887" y="3274518"/>
            <a:ext cx="1422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C213A7E5-97C9-473A-82AB-5730A8FD4E8B}"/>
              </a:ext>
            </a:extLst>
          </p:cNvPr>
          <p:cNvCxnSpPr>
            <a:cxnSpLocks/>
          </p:cNvCxnSpPr>
          <p:nvPr/>
        </p:nvCxnSpPr>
        <p:spPr bwMode="auto">
          <a:xfrm flipH="1">
            <a:off x="13186081" y="4424698"/>
            <a:ext cx="128282" cy="1473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0C2B766-F35D-472D-ADD3-4032C1B1DF93}"/>
              </a:ext>
            </a:extLst>
          </p:cNvPr>
          <p:cNvSpPr txBox="1"/>
          <p:nvPr/>
        </p:nvSpPr>
        <p:spPr>
          <a:xfrm>
            <a:off x="13093066" y="4276339"/>
            <a:ext cx="1993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43BF263E-4540-4064-9C2F-6CB40C281857}"/>
              </a:ext>
            </a:extLst>
          </p:cNvPr>
          <p:cNvCxnSpPr>
            <a:cxnSpLocks/>
          </p:cNvCxnSpPr>
          <p:nvPr/>
        </p:nvCxnSpPr>
        <p:spPr bwMode="auto">
          <a:xfrm flipH="1">
            <a:off x="13180482" y="5341647"/>
            <a:ext cx="128282" cy="1473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F2DCA25A-3E94-4F33-818E-7C1C7A2C2A77}"/>
              </a:ext>
            </a:extLst>
          </p:cNvPr>
          <p:cNvSpPr txBox="1"/>
          <p:nvPr/>
        </p:nvSpPr>
        <p:spPr>
          <a:xfrm>
            <a:off x="13131887" y="5200536"/>
            <a:ext cx="152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0E3C9E8D-7C58-4DED-B853-61E2879EFE51}"/>
              </a:ext>
            </a:extLst>
          </p:cNvPr>
          <p:cNvCxnSpPr>
            <a:cxnSpLocks/>
          </p:cNvCxnSpPr>
          <p:nvPr/>
        </p:nvCxnSpPr>
        <p:spPr bwMode="auto">
          <a:xfrm flipH="1">
            <a:off x="13185996" y="2592869"/>
            <a:ext cx="14226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80AE15E-E79A-420E-9B23-41DC038AE841}"/>
              </a:ext>
            </a:extLst>
          </p:cNvPr>
          <p:cNvSpPr txBox="1"/>
          <p:nvPr/>
        </p:nvSpPr>
        <p:spPr>
          <a:xfrm>
            <a:off x="13131887" y="2467869"/>
            <a:ext cx="152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99D67D26-C76C-426D-9BD2-7AF2EBE18F46}"/>
              </a:ext>
            </a:extLst>
          </p:cNvPr>
          <p:cNvCxnSpPr/>
          <p:nvPr/>
        </p:nvCxnSpPr>
        <p:spPr>
          <a:xfrm>
            <a:off x="2255773" y="5182149"/>
            <a:ext cx="3539068" cy="1589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32DC148A-788C-4ECC-8137-BE120CE1811A}"/>
              </a:ext>
            </a:extLst>
          </p:cNvPr>
          <p:cNvCxnSpPr>
            <a:cxnSpLocks/>
          </p:cNvCxnSpPr>
          <p:nvPr/>
        </p:nvCxnSpPr>
        <p:spPr bwMode="auto">
          <a:xfrm flipH="1">
            <a:off x="4060252" y="5100024"/>
            <a:ext cx="117379" cy="1572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CE9F9925-C8B9-4D38-ABC0-C54AEF7ACE96}"/>
              </a:ext>
            </a:extLst>
          </p:cNvPr>
          <p:cNvSpPr txBox="1"/>
          <p:nvPr/>
        </p:nvSpPr>
        <p:spPr>
          <a:xfrm>
            <a:off x="4000453" y="4983948"/>
            <a:ext cx="1346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09" name="Text Box 451">
            <a:extLst>
              <a:ext uri="{FF2B5EF4-FFF2-40B4-BE49-F238E27FC236}">
                <a16:creationId xmlns:a16="http://schemas.microsoft.com/office/drawing/2014/main" id="{413BC576-79B5-4303-8B66-CA8D273C9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2962" y="4961299"/>
            <a:ext cx="926660" cy="543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r>
              <a:rPr lang="en-US" sz="1000" b="1" dirty="0">
                <a:latin typeface="Arial" charset="0"/>
                <a:cs typeface="Arial" charset="0"/>
              </a:rPr>
              <a:t>EXTERNAL</a:t>
            </a:r>
          </a:p>
          <a:p>
            <a:r>
              <a:rPr lang="en-US" sz="1000" b="1" dirty="0">
                <a:latin typeface="Arial" charset="0"/>
                <a:cs typeface="Arial" charset="0"/>
              </a:rPr>
              <a:t>CLOCKS</a:t>
            </a:r>
          </a:p>
          <a:p>
            <a:r>
              <a:rPr lang="en-US" sz="1000" b="1" dirty="0">
                <a:latin typeface="Arial" charset="0"/>
                <a:cs typeface="Arial" charset="0"/>
              </a:rPr>
              <a:t>(T1022 only)</a:t>
            </a:r>
          </a:p>
        </p:txBody>
      </p: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7E390725-3713-422C-8F4A-366E7968A7CC}"/>
              </a:ext>
            </a:extLst>
          </p:cNvPr>
          <p:cNvCxnSpPr>
            <a:cxnSpLocks/>
          </p:cNvCxnSpPr>
          <p:nvPr/>
        </p:nvCxnSpPr>
        <p:spPr bwMode="auto">
          <a:xfrm flipH="1">
            <a:off x="13206718" y="4875223"/>
            <a:ext cx="128282" cy="1473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11B50AB6-D3EB-477F-BFA1-62A90AC3DCC3}"/>
              </a:ext>
            </a:extLst>
          </p:cNvPr>
          <p:cNvSpPr txBox="1"/>
          <p:nvPr/>
        </p:nvSpPr>
        <p:spPr>
          <a:xfrm>
            <a:off x="12321987" y="4746157"/>
            <a:ext cx="18512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T1022:  12</a:t>
            </a:r>
            <a:r>
              <a:rPr lang="en-US" dirty="0"/>
              <a:t>         </a:t>
            </a:r>
            <a:r>
              <a:rPr lang="en-US" b="1" dirty="0"/>
              <a:t>T2081:  3</a:t>
            </a:r>
          </a:p>
        </p:txBody>
      </p: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E15D32BD-7FF9-4C18-8C4B-ACB37A63EEEB}"/>
              </a:ext>
            </a:extLst>
          </p:cNvPr>
          <p:cNvCxnSpPr>
            <a:cxnSpLocks/>
          </p:cNvCxnSpPr>
          <p:nvPr/>
        </p:nvCxnSpPr>
        <p:spPr bwMode="auto">
          <a:xfrm flipH="1">
            <a:off x="13194549" y="1545435"/>
            <a:ext cx="14226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DA8567A3-CEA6-4953-AE24-E3C68843CB23}"/>
              </a:ext>
            </a:extLst>
          </p:cNvPr>
          <p:cNvCxnSpPr>
            <a:cxnSpLocks/>
          </p:cNvCxnSpPr>
          <p:nvPr/>
        </p:nvCxnSpPr>
        <p:spPr bwMode="auto">
          <a:xfrm flipH="1">
            <a:off x="13191591" y="1873965"/>
            <a:ext cx="14226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2" name="TextBox 201">
            <a:extLst>
              <a:ext uri="{FF2B5EF4-FFF2-40B4-BE49-F238E27FC236}">
                <a16:creationId xmlns:a16="http://schemas.microsoft.com/office/drawing/2014/main" id="{159D380F-22DD-4256-9018-C37E2582BD7D}"/>
              </a:ext>
            </a:extLst>
          </p:cNvPr>
          <p:cNvSpPr txBox="1"/>
          <p:nvPr/>
        </p:nvSpPr>
        <p:spPr>
          <a:xfrm>
            <a:off x="12975273" y="1397038"/>
            <a:ext cx="4210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13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9D0044F1-4145-41B4-BAE8-68A9EE819140}"/>
              </a:ext>
            </a:extLst>
          </p:cNvPr>
          <p:cNvSpPr txBox="1"/>
          <p:nvPr/>
        </p:nvSpPr>
        <p:spPr>
          <a:xfrm>
            <a:off x="12975273" y="1731882"/>
            <a:ext cx="4210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13</a:t>
            </a:r>
          </a:p>
        </p:txBody>
      </p:sp>
      <p:cxnSp>
        <p:nvCxnSpPr>
          <p:cNvPr id="207" name="Straight Arrow Connector 191">
            <a:extLst>
              <a:ext uri="{FF2B5EF4-FFF2-40B4-BE49-F238E27FC236}">
                <a16:creationId xmlns:a16="http://schemas.microsoft.com/office/drawing/2014/main" id="{0FA3A414-AA92-42BF-ACD3-EF286C614A3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630335" y="10439400"/>
            <a:ext cx="1227664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08" name="Text Box 621">
            <a:extLst>
              <a:ext uri="{FF2B5EF4-FFF2-40B4-BE49-F238E27FC236}">
                <a16:creationId xmlns:a16="http://schemas.microsoft.com/office/drawing/2014/main" id="{5E68F4DE-9C73-49BA-9332-84D2445E01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0523" y="10220290"/>
            <a:ext cx="570286" cy="270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15698" tIns="57850" rIns="115698" bIns="57850">
            <a:spAutoFit/>
          </a:bodyPr>
          <a:lstStyle/>
          <a:p>
            <a:r>
              <a:rPr lang="en-US" sz="1000" b="1" dirty="0">
                <a:latin typeface="Arial" charset="0"/>
              </a:rPr>
              <a:t>+2.5V</a:t>
            </a:r>
          </a:p>
        </p:txBody>
      </p:sp>
      <p:sp>
        <p:nvSpPr>
          <p:cNvPr id="212" name="Text Box 621">
            <a:extLst>
              <a:ext uri="{FF2B5EF4-FFF2-40B4-BE49-F238E27FC236}">
                <a16:creationId xmlns:a16="http://schemas.microsoft.com/office/drawing/2014/main" id="{581912C2-71CF-49F9-8017-5B2B1DE79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7003" y="5823739"/>
            <a:ext cx="553881" cy="262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7977" tIns="53990" rIns="107977" bIns="53990">
            <a:spAutoFit/>
          </a:bodyPr>
          <a:lstStyle/>
          <a:p>
            <a:r>
              <a:rPr lang="en-US" sz="1000" b="1" dirty="0">
                <a:latin typeface="Arial" charset="0"/>
                <a:cs typeface="Arial" charset="0"/>
              </a:rPr>
              <a:t>PLL1</a:t>
            </a:r>
          </a:p>
        </p:txBody>
      </p:sp>
      <p:sp>
        <p:nvSpPr>
          <p:cNvPr id="213" name="Text Box 621">
            <a:extLst>
              <a:ext uri="{FF2B5EF4-FFF2-40B4-BE49-F238E27FC236}">
                <a16:creationId xmlns:a16="http://schemas.microsoft.com/office/drawing/2014/main" id="{38B79CA6-8091-4F82-B5DE-2A3423E31B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7307" y="6209252"/>
            <a:ext cx="603621" cy="262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7977" tIns="53990" rIns="107977" bIns="53990">
            <a:spAutoFit/>
          </a:bodyPr>
          <a:lstStyle/>
          <a:p>
            <a:r>
              <a:rPr lang="en-US" sz="1000" b="1" dirty="0">
                <a:latin typeface="Arial" charset="0"/>
                <a:cs typeface="Arial" charset="0"/>
              </a:rPr>
              <a:t>PLL2</a:t>
            </a:r>
          </a:p>
        </p:txBody>
      </p:sp>
      <p:sp>
        <p:nvSpPr>
          <p:cNvPr id="217" name="Rectangle 16">
            <a:extLst>
              <a:ext uri="{FF2B5EF4-FFF2-40B4-BE49-F238E27FC236}">
                <a16:creationId xmlns:a16="http://schemas.microsoft.com/office/drawing/2014/main" id="{87DA129B-9863-45E1-BA36-F95293DDD7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5660" y="6630695"/>
            <a:ext cx="618315" cy="449013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1070" tIns="40536" rIns="81070" bIns="40536" anchor="ctr"/>
          <a:lstStyle/>
          <a:p>
            <a:r>
              <a:rPr lang="en-US" sz="1000" b="1" dirty="0">
                <a:latin typeface="Arial" charset="0"/>
                <a:cs typeface="Arial" charset="0"/>
              </a:rPr>
              <a:t>125 </a:t>
            </a:r>
          </a:p>
          <a:p>
            <a:r>
              <a:rPr lang="en-US" sz="1000" b="1" dirty="0">
                <a:latin typeface="Arial" charset="0"/>
                <a:cs typeface="Arial" charset="0"/>
              </a:rPr>
              <a:t>MHz</a:t>
            </a:r>
            <a:endParaRPr lang="en-US" sz="900" b="1" dirty="0">
              <a:latin typeface="Arial" charset="0"/>
              <a:cs typeface="Arial" charset="0"/>
            </a:endParaRPr>
          </a:p>
        </p:txBody>
      </p:sp>
      <p:cxnSp>
        <p:nvCxnSpPr>
          <p:cNvPr id="219" name="Straight Arrow Connector 299">
            <a:extLst>
              <a:ext uri="{FF2B5EF4-FFF2-40B4-BE49-F238E27FC236}">
                <a16:creationId xmlns:a16="http://schemas.microsoft.com/office/drawing/2014/main" id="{04B43339-B3F9-4933-A6B6-D848B89CF17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99635" y="5868056"/>
            <a:ext cx="427585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2E6E69F0-A9E1-45CF-9FF2-D990CDE258D6}"/>
              </a:ext>
            </a:extLst>
          </p:cNvPr>
          <p:cNvCxnSpPr>
            <a:cxnSpLocks/>
          </p:cNvCxnSpPr>
          <p:nvPr/>
        </p:nvCxnSpPr>
        <p:spPr bwMode="auto">
          <a:xfrm flipV="1">
            <a:off x="4040105" y="6406946"/>
            <a:ext cx="1751096" cy="378306"/>
          </a:xfrm>
          <a:prstGeom prst="bentConnector3">
            <a:avLst>
              <a:gd name="adj1" fmla="val 1299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5" name="Straight Arrow Connector 299">
            <a:extLst>
              <a:ext uri="{FF2B5EF4-FFF2-40B4-BE49-F238E27FC236}">
                <a16:creationId xmlns:a16="http://schemas.microsoft.com/office/drawing/2014/main" id="{15076161-91C9-4148-928E-22FFF8231E4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09465" y="6926990"/>
            <a:ext cx="410037" cy="642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83" name="Flowchart: Connector 2082">
            <a:extLst>
              <a:ext uri="{FF2B5EF4-FFF2-40B4-BE49-F238E27FC236}">
                <a16:creationId xmlns:a16="http://schemas.microsoft.com/office/drawing/2014/main" id="{F5428FF2-FD3C-4E41-89FF-C6BE9F4134F5}"/>
              </a:ext>
            </a:extLst>
          </p:cNvPr>
          <p:cNvSpPr/>
          <p:nvPr/>
        </p:nvSpPr>
        <p:spPr bwMode="auto">
          <a:xfrm>
            <a:off x="3330835" y="6375718"/>
            <a:ext cx="45719" cy="45719"/>
          </a:xfrm>
          <a:prstGeom prst="flowChartConnector">
            <a:avLst/>
          </a:prstGeom>
          <a:solidFill>
            <a:schemeClr val="tx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8" name="Text Box 438">
            <a:extLst>
              <a:ext uri="{FF2B5EF4-FFF2-40B4-BE49-F238E27FC236}">
                <a16:creationId xmlns:a16="http://schemas.microsoft.com/office/drawing/2014/main" id="{2576516B-F1F2-4284-9759-6B3CA6F25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7794" y="6206296"/>
            <a:ext cx="757275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1070" tIns="40536" rIns="81070" bIns="4053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latin typeface="Arial" charset="0"/>
                <a:cs typeface="Arial" charset="0"/>
              </a:rPr>
              <a:t>125 MHz</a:t>
            </a:r>
          </a:p>
        </p:txBody>
      </p:sp>
      <p:sp>
        <p:nvSpPr>
          <p:cNvPr id="292" name="Flowchart: Manual Operation 291">
            <a:extLst>
              <a:ext uri="{FF2B5EF4-FFF2-40B4-BE49-F238E27FC236}">
                <a16:creationId xmlns:a16="http://schemas.microsoft.com/office/drawing/2014/main" id="{E8B0506F-1919-4858-A262-5710A3CC5F81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3525961" y="6654306"/>
            <a:ext cx="605865" cy="411123"/>
          </a:xfrm>
          <a:prstGeom prst="flowChartManualOperation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MUX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2:2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" name="Text Box 438">
            <a:extLst>
              <a:ext uri="{FF2B5EF4-FFF2-40B4-BE49-F238E27FC236}">
                <a16:creationId xmlns:a16="http://schemas.microsoft.com/office/drawing/2014/main" id="{2F3497C5-2AFB-4012-AEF4-B1B3590C1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0374" y="5301103"/>
            <a:ext cx="879028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1070" tIns="40536" rIns="81070" bIns="4053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latin typeface="Arial" charset="0"/>
                <a:cs typeface="Arial" charset="0"/>
              </a:rPr>
              <a:t>REFCLK</a:t>
            </a:r>
          </a:p>
        </p:txBody>
      </p: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41F5A8C9-4CE8-43DE-B1C5-C9DA0E12B99F}"/>
              </a:ext>
            </a:extLst>
          </p:cNvPr>
          <p:cNvCxnSpPr>
            <a:cxnSpLocks/>
          </p:cNvCxnSpPr>
          <p:nvPr/>
        </p:nvCxnSpPr>
        <p:spPr>
          <a:xfrm>
            <a:off x="4314299" y="7620000"/>
            <a:ext cx="1475545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nector: Elbow 228">
            <a:extLst>
              <a:ext uri="{FF2B5EF4-FFF2-40B4-BE49-F238E27FC236}">
                <a16:creationId xmlns:a16="http://schemas.microsoft.com/office/drawing/2014/main" id="{12441710-37E1-4820-9EE0-C3AA076A89A2}"/>
              </a:ext>
            </a:extLst>
          </p:cNvPr>
          <p:cNvCxnSpPr>
            <a:cxnSpLocks/>
          </p:cNvCxnSpPr>
          <p:nvPr/>
        </p:nvCxnSpPr>
        <p:spPr bwMode="auto">
          <a:xfrm flipV="1">
            <a:off x="2252132" y="6026560"/>
            <a:ext cx="1376141" cy="379329"/>
          </a:xfrm>
          <a:prstGeom prst="bentConnector3">
            <a:avLst>
              <a:gd name="adj1" fmla="val 8028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424F5FA5-D54F-45DC-94E0-5C75C64C7D88}"/>
              </a:ext>
            </a:extLst>
          </p:cNvPr>
          <p:cNvCxnSpPr>
            <a:cxnSpLocks/>
          </p:cNvCxnSpPr>
          <p:nvPr/>
        </p:nvCxnSpPr>
        <p:spPr bwMode="auto">
          <a:xfrm flipH="1">
            <a:off x="3353694" y="6408813"/>
            <a:ext cx="1060" cy="36835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4" name="Text Box 451">
            <a:extLst>
              <a:ext uri="{FF2B5EF4-FFF2-40B4-BE49-F238E27FC236}">
                <a16:creationId xmlns:a16="http://schemas.microsoft.com/office/drawing/2014/main" id="{9A2E8846-D41C-476D-8D02-543DAE9EA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5292" y="7027117"/>
            <a:ext cx="821090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r>
              <a:rPr lang="en-US" sz="1000" b="1" dirty="0">
                <a:latin typeface="Arial" charset="0"/>
                <a:cs typeface="Arial" charset="0"/>
              </a:rPr>
              <a:t>DDRCLK</a:t>
            </a:r>
          </a:p>
        </p:txBody>
      </p:sp>
      <p:sp>
        <p:nvSpPr>
          <p:cNvPr id="218" name="Rectangle 16">
            <a:extLst>
              <a:ext uri="{FF2B5EF4-FFF2-40B4-BE49-F238E27FC236}">
                <a16:creationId xmlns:a16="http://schemas.microsoft.com/office/drawing/2014/main" id="{F721AC07-DC38-4715-AE79-E8902E78E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3372" y="6865547"/>
            <a:ext cx="454483" cy="449013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1070" tIns="40536" rIns="81070" bIns="40536" anchor="ctr"/>
          <a:lstStyle/>
          <a:p>
            <a:r>
              <a:rPr lang="en-US" sz="1000" b="1" dirty="0">
                <a:latin typeface="Arial" charset="0"/>
                <a:cs typeface="Arial" charset="0"/>
              </a:rPr>
              <a:t>1:4</a:t>
            </a:r>
          </a:p>
          <a:p>
            <a:r>
              <a:rPr lang="en-US" sz="900" b="1" dirty="0">
                <a:latin typeface="Arial" charset="0"/>
                <a:cs typeface="Arial" charset="0"/>
              </a:rPr>
              <a:t>clock</a:t>
            </a:r>
          </a:p>
          <a:p>
            <a:r>
              <a:rPr lang="en-US" sz="900" b="1" dirty="0">
                <a:latin typeface="Arial" charset="0"/>
                <a:cs typeface="Arial" charset="0"/>
              </a:rPr>
              <a:t>buffer</a:t>
            </a:r>
          </a:p>
        </p:txBody>
      </p:sp>
      <p:sp>
        <p:nvSpPr>
          <p:cNvPr id="220" name="Rectangle 16">
            <a:extLst>
              <a:ext uri="{FF2B5EF4-FFF2-40B4-BE49-F238E27FC236}">
                <a16:creationId xmlns:a16="http://schemas.microsoft.com/office/drawing/2014/main" id="{A3C5FADA-8A5D-4050-BE18-5BFBBEAF9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985" y="6869462"/>
            <a:ext cx="539751" cy="449013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1070" tIns="40536" rIns="81070" bIns="40536" anchor="ctr"/>
          <a:lstStyle/>
          <a:p>
            <a:r>
              <a:rPr lang="en-US" sz="1000" b="1" dirty="0">
                <a:latin typeface="Arial" charset="0"/>
                <a:cs typeface="Arial" charset="0"/>
              </a:rPr>
              <a:t>LVDS</a:t>
            </a:r>
          </a:p>
          <a:p>
            <a:r>
              <a:rPr lang="en-US" sz="900" b="1" dirty="0">
                <a:latin typeface="Arial" charset="0"/>
                <a:cs typeface="Arial" charset="0"/>
              </a:rPr>
              <a:t>receiver</a:t>
            </a:r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A23A858A-18EC-495F-A904-6A6AA4A2A8C5}"/>
              </a:ext>
            </a:extLst>
          </p:cNvPr>
          <p:cNvCxnSpPr>
            <a:cxnSpLocks/>
            <a:endCxn id="220" idx="1"/>
          </p:cNvCxnSpPr>
          <p:nvPr/>
        </p:nvCxnSpPr>
        <p:spPr bwMode="auto">
          <a:xfrm>
            <a:off x="4040535" y="6931750"/>
            <a:ext cx="309450" cy="162219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F8BEE83-2B40-4CB2-BBF2-29BAE1DC39B4}"/>
              </a:ext>
            </a:extLst>
          </p:cNvPr>
          <p:cNvCxnSpPr>
            <a:cxnSpLocks/>
          </p:cNvCxnSpPr>
          <p:nvPr/>
        </p:nvCxnSpPr>
        <p:spPr bwMode="auto">
          <a:xfrm flipV="1">
            <a:off x="4890359" y="7086604"/>
            <a:ext cx="140119" cy="351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8C3615A-4FB7-48DC-83D4-968185D23C10}"/>
              </a:ext>
            </a:extLst>
          </p:cNvPr>
          <p:cNvCxnSpPr>
            <a:cxnSpLocks/>
          </p:cNvCxnSpPr>
          <p:nvPr/>
        </p:nvCxnSpPr>
        <p:spPr bwMode="auto">
          <a:xfrm>
            <a:off x="5482255" y="6960797"/>
            <a:ext cx="30763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1" name="Straight Arrow Connector 220">
            <a:extLst>
              <a:ext uri="{FF2B5EF4-FFF2-40B4-BE49-F238E27FC236}">
                <a16:creationId xmlns:a16="http://schemas.microsoft.com/office/drawing/2014/main" id="{9844E026-0C01-4CAE-BDAD-9A6DCA36375B}"/>
              </a:ext>
            </a:extLst>
          </p:cNvPr>
          <p:cNvCxnSpPr>
            <a:cxnSpLocks/>
          </p:cNvCxnSpPr>
          <p:nvPr/>
        </p:nvCxnSpPr>
        <p:spPr bwMode="auto">
          <a:xfrm>
            <a:off x="5489828" y="7093968"/>
            <a:ext cx="30772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4" name="Straight Arrow Connector 388">
            <a:extLst>
              <a:ext uri="{FF2B5EF4-FFF2-40B4-BE49-F238E27FC236}">
                <a16:creationId xmlns:a16="http://schemas.microsoft.com/office/drawing/2014/main" id="{FDC6AFDF-61F1-43E0-9B3B-9BE3B3182299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7772400" y="9144001"/>
            <a:ext cx="292225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225" name="Text Box 438">
            <a:extLst>
              <a:ext uri="{FF2B5EF4-FFF2-40B4-BE49-F238E27FC236}">
                <a16:creationId xmlns:a16="http://schemas.microsoft.com/office/drawing/2014/main" id="{A9862C3D-ED26-4EF0-85D3-C423E9EB5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41069" y="8930486"/>
            <a:ext cx="1227664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1070" tIns="40536" rIns="81070" bIns="4053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latin typeface="Arial" charset="0"/>
                <a:cs typeface="Arial" charset="0"/>
              </a:rPr>
              <a:t>CLK_SYS_CPLD</a:t>
            </a:r>
          </a:p>
        </p:txBody>
      </p:sp>
      <p:cxnSp>
        <p:nvCxnSpPr>
          <p:cNvPr id="215" name="Straight Arrow Connector 214">
            <a:extLst>
              <a:ext uri="{FF2B5EF4-FFF2-40B4-BE49-F238E27FC236}">
                <a16:creationId xmlns:a16="http://schemas.microsoft.com/office/drawing/2014/main" id="{FC970D85-80FE-4D4A-8F0C-49EEEBB60C41}"/>
              </a:ext>
            </a:extLst>
          </p:cNvPr>
          <p:cNvCxnSpPr>
            <a:cxnSpLocks/>
          </p:cNvCxnSpPr>
          <p:nvPr/>
        </p:nvCxnSpPr>
        <p:spPr bwMode="auto">
          <a:xfrm>
            <a:off x="3353694" y="6777167"/>
            <a:ext cx="27713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6" name="Flowchart: Manual Operation 215">
            <a:extLst>
              <a:ext uri="{FF2B5EF4-FFF2-40B4-BE49-F238E27FC236}">
                <a16:creationId xmlns:a16="http://schemas.microsoft.com/office/drawing/2014/main" id="{8AB43D5F-27E9-47CB-822D-A7F1A351868C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3523679" y="5736562"/>
            <a:ext cx="605865" cy="411123"/>
          </a:xfrm>
          <a:prstGeom prst="flowChartManualOperation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MUX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2:2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5" name="Straight Arrow Connector 244">
            <a:extLst>
              <a:ext uri="{FF2B5EF4-FFF2-40B4-BE49-F238E27FC236}">
                <a16:creationId xmlns:a16="http://schemas.microsoft.com/office/drawing/2014/main" id="{CC9516AC-C4F3-472A-9D1F-94A5ED0AE878}"/>
              </a:ext>
            </a:extLst>
          </p:cNvPr>
          <p:cNvCxnSpPr>
            <a:cxnSpLocks/>
          </p:cNvCxnSpPr>
          <p:nvPr/>
        </p:nvCxnSpPr>
        <p:spPr bwMode="auto">
          <a:xfrm flipH="1">
            <a:off x="2252132" y="5486400"/>
            <a:ext cx="202879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4" name="Connector: Elbow 253">
            <a:extLst>
              <a:ext uri="{FF2B5EF4-FFF2-40B4-BE49-F238E27FC236}">
                <a16:creationId xmlns:a16="http://schemas.microsoft.com/office/drawing/2014/main" id="{6DFFB212-BEEE-4ADE-8FE1-EDD60501C704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3968771" y="5560554"/>
            <a:ext cx="381001" cy="237159"/>
          </a:xfrm>
          <a:prstGeom prst="bentConnector3">
            <a:avLst>
              <a:gd name="adj1" fmla="val 83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9" name="Straight Connector 278">
            <a:extLst>
              <a:ext uri="{FF2B5EF4-FFF2-40B4-BE49-F238E27FC236}">
                <a16:creationId xmlns:a16="http://schemas.microsoft.com/office/drawing/2014/main" id="{0DFF19B9-F74A-46E2-8702-448A0BAD8643}"/>
              </a:ext>
            </a:extLst>
          </p:cNvPr>
          <p:cNvCxnSpPr>
            <a:cxnSpLocks/>
          </p:cNvCxnSpPr>
          <p:nvPr/>
        </p:nvCxnSpPr>
        <p:spPr bwMode="auto">
          <a:xfrm>
            <a:off x="5643689" y="8229601"/>
            <a:ext cx="212871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1" name="Straight Connector 280">
            <a:extLst>
              <a:ext uri="{FF2B5EF4-FFF2-40B4-BE49-F238E27FC236}">
                <a16:creationId xmlns:a16="http://schemas.microsoft.com/office/drawing/2014/main" id="{0496CF42-6BB1-4055-BAFA-B9F4869D9C2C}"/>
              </a:ext>
            </a:extLst>
          </p:cNvPr>
          <p:cNvCxnSpPr/>
          <p:nvPr/>
        </p:nvCxnSpPr>
        <p:spPr bwMode="auto">
          <a:xfrm>
            <a:off x="7772400" y="8237881"/>
            <a:ext cx="0" cy="9061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12" name="Straight Connector 2111">
            <a:extLst>
              <a:ext uri="{FF2B5EF4-FFF2-40B4-BE49-F238E27FC236}">
                <a16:creationId xmlns:a16="http://schemas.microsoft.com/office/drawing/2014/main" id="{BC100247-BDEA-469C-863D-73F0829A5710}"/>
              </a:ext>
            </a:extLst>
          </p:cNvPr>
          <p:cNvCxnSpPr/>
          <p:nvPr/>
        </p:nvCxnSpPr>
        <p:spPr bwMode="auto">
          <a:xfrm flipH="1">
            <a:off x="5489828" y="7218064"/>
            <a:ext cx="15386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31" name="Straight Connector 2130">
            <a:extLst>
              <a:ext uri="{FF2B5EF4-FFF2-40B4-BE49-F238E27FC236}">
                <a16:creationId xmlns:a16="http://schemas.microsoft.com/office/drawing/2014/main" id="{1C2F8FB6-9A66-4315-A92B-B7DA803C3B0B}"/>
              </a:ext>
            </a:extLst>
          </p:cNvPr>
          <p:cNvCxnSpPr>
            <a:cxnSpLocks/>
          </p:cNvCxnSpPr>
          <p:nvPr/>
        </p:nvCxnSpPr>
        <p:spPr bwMode="auto">
          <a:xfrm>
            <a:off x="5643689" y="7218064"/>
            <a:ext cx="0" cy="378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36" name="Straight Connector 2135">
            <a:extLst>
              <a:ext uri="{FF2B5EF4-FFF2-40B4-BE49-F238E27FC236}">
                <a16:creationId xmlns:a16="http://schemas.microsoft.com/office/drawing/2014/main" id="{03E855F4-9A64-4BF2-8B76-15A64C79B163}"/>
              </a:ext>
            </a:extLst>
          </p:cNvPr>
          <p:cNvCxnSpPr/>
          <p:nvPr/>
        </p:nvCxnSpPr>
        <p:spPr bwMode="auto">
          <a:xfrm flipV="1">
            <a:off x="5643689" y="7650956"/>
            <a:ext cx="0" cy="57864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0" name="Rectangle 16">
            <a:extLst>
              <a:ext uri="{FF2B5EF4-FFF2-40B4-BE49-F238E27FC236}">
                <a16:creationId xmlns:a16="http://schemas.microsoft.com/office/drawing/2014/main" id="{C517998C-7306-4BED-BA12-2E8144D6C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10216" y="8686800"/>
            <a:ext cx="1126066" cy="48736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1070" tIns="40536" rIns="81070" bIns="40536" anchor="ctr"/>
          <a:lstStyle/>
          <a:p>
            <a:r>
              <a:rPr lang="en-US" sz="1000" b="1" dirty="0">
                <a:latin typeface="Arial" charset="0"/>
                <a:cs typeface="Arial" charset="0"/>
              </a:rPr>
              <a:t>F-RAM</a:t>
            </a:r>
          </a:p>
          <a:p>
            <a:r>
              <a:rPr lang="en-US" sz="1000" b="1" dirty="0">
                <a:latin typeface="Arial" charset="0"/>
                <a:cs typeface="Arial" charset="0"/>
              </a:rPr>
              <a:t>8Mb (512K x 16)</a:t>
            </a:r>
          </a:p>
        </p:txBody>
      </p:sp>
      <p:cxnSp>
        <p:nvCxnSpPr>
          <p:cNvPr id="312" name="Straight Arrow Connector 337">
            <a:extLst>
              <a:ext uri="{FF2B5EF4-FFF2-40B4-BE49-F238E27FC236}">
                <a16:creationId xmlns:a16="http://schemas.microsoft.com/office/drawing/2014/main" id="{7FEC02F2-0E56-4642-8E18-AA7C78F7C2EA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4392710" y="8316945"/>
            <a:ext cx="4" cy="380996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/>
          </a:ln>
        </p:spPr>
      </p:cxnSp>
      <p:cxnSp>
        <p:nvCxnSpPr>
          <p:cNvPr id="223" name="AutoShape 449">
            <a:extLst>
              <a:ext uri="{FF2B5EF4-FFF2-40B4-BE49-F238E27FC236}">
                <a16:creationId xmlns:a16="http://schemas.microsoft.com/office/drawing/2014/main" id="{CE15B4B3-5E7C-453C-B030-C9664007A02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172451" y="2311397"/>
            <a:ext cx="104563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sp>
        <p:nvSpPr>
          <p:cNvPr id="226" name="Text Box 451">
            <a:extLst>
              <a:ext uri="{FF2B5EF4-FFF2-40B4-BE49-F238E27FC236}">
                <a16:creationId xmlns:a16="http://schemas.microsoft.com/office/drawing/2014/main" id="{F353ED3D-155C-428F-868E-08953F257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2183" y="2285301"/>
            <a:ext cx="821090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70" tIns="40536" rIns="81070" bIns="40536">
            <a:spAutoFit/>
          </a:bodyPr>
          <a:lstStyle/>
          <a:p>
            <a:r>
              <a:rPr lang="en-US" sz="1000" b="1" dirty="0">
                <a:latin typeface="Arial" charset="0"/>
                <a:cs typeface="Arial" charset="0"/>
              </a:rPr>
              <a:t>EMI2</a:t>
            </a:r>
          </a:p>
        </p:txBody>
      </p:sp>
      <p:cxnSp>
        <p:nvCxnSpPr>
          <p:cNvPr id="227" name="Straight Arrow Connector 388">
            <a:extLst>
              <a:ext uri="{FF2B5EF4-FFF2-40B4-BE49-F238E27FC236}">
                <a16:creationId xmlns:a16="http://schemas.microsoft.com/office/drawing/2014/main" id="{11F60F3B-77E4-4B3D-9A35-127F829BBCC0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9249835" y="2412997"/>
            <a:ext cx="5871632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228" name="Text Box 438">
            <a:extLst>
              <a:ext uri="{FF2B5EF4-FFF2-40B4-BE49-F238E27FC236}">
                <a16:creationId xmlns:a16="http://schemas.microsoft.com/office/drawing/2014/main" id="{DB0DA225-BA9D-46EF-AF15-C13C358E7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79128" y="2212973"/>
            <a:ext cx="1126066" cy="23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1070" tIns="40536" rIns="81070" bIns="4053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latin typeface="Arial" charset="0"/>
                <a:cs typeface="Arial" charset="0"/>
              </a:rPr>
              <a:t>MDC/MDIO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16261</TotalTime>
  <Words>397</Words>
  <Application>Microsoft Office PowerPoint</Application>
  <PresentationFormat>Custom</PresentationFormat>
  <Paragraphs>142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Edward McKee</dc:creator>
  <cp:lastModifiedBy>Mark Leopold</cp:lastModifiedBy>
  <cp:revision>740</cp:revision>
  <dcterms:created xsi:type="dcterms:W3CDTF">2002-12-27T20:00:08Z</dcterms:created>
  <dcterms:modified xsi:type="dcterms:W3CDTF">2018-10-24T12:01:19Z</dcterms:modified>
</cp:coreProperties>
</file>